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97" r:id="rId2"/>
    <p:sldId id="292" r:id="rId3"/>
    <p:sldId id="358" r:id="rId4"/>
    <p:sldId id="359" r:id="rId5"/>
    <p:sldId id="291" r:id="rId6"/>
    <p:sldId id="298" r:id="rId7"/>
    <p:sldId id="356" r:id="rId8"/>
    <p:sldId id="357" r:id="rId9"/>
    <p:sldId id="299" r:id="rId10"/>
    <p:sldId id="312" r:id="rId11"/>
    <p:sldId id="326" r:id="rId12"/>
    <p:sldId id="332" r:id="rId13"/>
    <p:sldId id="335" r:id="rId14"/>
    <p:sldId id="354" r:id="rId15"/>
    <p:sldId id="309" r:id="rId16"/>
    <p:sldId id="311" r:id="rId17"/>
    <p:sldId id="318" r:id="rId18"/>
    <p:sldId id="310" r:id="rId19"/>
    <p:sldId id="314" r:id="rId20"/>
    <p:sldId id="349" r:id="rId21"/>
    <p:sldId id="350" r:id="rId22"/>
    <p:sldId id="351" r:id="rId23"/>
    <p:sldId id="352" r:id="rId24"/>
    <p:sldId id="353" r:id="rId25"/>
    <p:sldId id="355" r:id="rId26"/>
    <p:sldId id="315" r:id="rId27"/>
    <p:sldId id="316" r:id="rId28"/>
    <p:sldId id="317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22" r:id="rId37"/>
    <p:sldId id="323" r:id="rId38"/>
    <p:sldId id="319" r:id="rId39"/>
    <p:sldId id="328" r:id="rId40"/>
    <p:sldId id="329" r:id="rId41"/>
    <p:sldId id="330" r:id="rId42"/>
    <p:sldId id="341" r:id="rId43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>
      <p:cViewPr varScale="1">
        <p:scale>
          <a:sx n="78" d="100"/>
          <a:sy n="78" d="100"/>
        </p:scale>
        <p:origin x="1541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lv-LV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8613871-3AB2-4097-9D60-FACEE1118954}" type="datetimeFigureOut">
              <a:rPr lang="lv-LV" smtClean="0"/>
              <a:pPr/>
              <a:t>23.02.2019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lv-LV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C44FD8B2-0DB7-4E4B-B8F2-9F6CC4EA28D1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32985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lv-LV" b="1" dirty="0">
                <a:solidFill>
                  <a:schemeClr val="tx1"/>
                </a:solidFill>
                <a:effectLst/>
              </a:rPr>
              <a:t>Latvijas Universitātes</a:t>
            </a:r>
            <a:br>
              <a:rPr lang="lv-LV" b="1" dirty="0">
                <a:solidFill>
                  <a:schemeClr val="tx1"/>
                </a:solidFill>
                <a:effectLst/>
              </a:rPr>
            </a:br>
            <a:r>
              <a:rPr lang="lv-LV" b="1" dirty="0">
                <a:solidFill>
                  <a:schemeClr val="tx1"/>
                </a:solidFill>
                <a:effectLst/>
              </a:rPr>
              <a:t>Medicīnas fakultātes mācībspēki </a:t>
            </a:r>
            <a:br>
              <a:rPr lang="lv-LV" b="1" dirty="0">
                <a:solidFill>
                  <a:schemeClr val="tx1"/>
                </a:solidFill>
                <a:effectLst/>
              </a:rPr>
            </a:br>
            <a:r>
              <a:rPr lang="lv-LV" b="1" dirty="0">
                <a:solidFill>
                  <a:schemeClr val="tx1"/>
                </a:solidFill>
                <a:effectLst/>
              </a:rPr>
              <a:t>Krievijas – Japānas karā</a:t>
            </a:r>
            <a:br>
              <a:rPr lang="lv-LV" b="1" dirty="0">
                <a:solidFill>
                  <a:schemeClr val="tx1"/>
                </a:solidFill>
                <a:effectLst/>
              </a:rPr>
            </a:br>
            <a:r>
              <a:rPr lang="lv-LV" b="1" dirty="0">
                <a:solidFill>
                  <a:schemeClr val="tx1"/>
                </a:solidFill>
                <a:effectLst/>
              </a:rPr>
              <a:t>(1904-1905) </a:t>
            </a:r>
            <a:br>
              <a:rPr lang="lv-LV" b="1" dirty="0">
                <a:solidFill>
                  <a:schemeClr val="tx1"/>
                </a:solidFill>
                <a:effectLst/>
              </a:rPr>
            </a:br>
            <a:br>
              <a:rPr lang="lv-LV" b="1" dirty="0">
                <a:solidFill>
                  <a:schemeClr val="tx1"/>
                </a:solidFill>
                <a:effectLst/>
              </a:rPr>
            </a:br>
            <a:r>
              <a:rPr lang="lv-LV" sz="3100" b="1" dirty="0">
                <a:solidFill>
                  <a:schemeClr val="tx1"/>
                </a:solidFill>
                <a:effectLst/>
              </a:rPr>
              <a:t>Mārtiņš Vesperis</a:t>
            </a:r>
            <a:br>
              <a:rPr lang="lv-LV" sz="3100" b="1" dirty="0">
                <a:solidFill>
                  <a:schemeClr val="tx1"/>
                </a:solidFill>
                <a:effectLst/>
              </a:rPr>
            </a:br>
            <a:r>
              <a:rPr lang="lv-LV" sz="3100" b="1" dirty="0">
                <a:solidFill>
                  <a:schemeClr val="tx1"/>
                </a:solidFill>
                <a:effectLst/>
              </a:rPr>
              <a:t>LU,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04" y="267494"/>
            <a:ext cx="4978896" cy="1001266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6" name="Content Placeholder 5" descr="E_Putnins0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11137"/>
          <a:stretch>
            <a:fillRect/>
          </a:stretch>
        </p:blipFill>
        <p:spPr>
          <a:xfrm>
            <a:off x="5364088" y="1484783"/>
            <a:ext cx="3378605" cy="5111267"/>
          </a:xfr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618856" cy="5256583"/>
          </a:xfrm>
        </p:spPr>
        <p:txBody>
          <a:bodyPr/>
          <a:lstStyle/>
          <a:p>
            <a:pPr>
              <a:buNone/>
            </a:pPr>
            <a:r>
              <a:rPr lang="lv-LV" dirty="0"/>
              <a:t>	</a:t>
            </a:r>
          </a:p>
          <a:p>
            <a:pPr>
              <a:buNone/>
            </a:pPr>
            <a:r>
              <a:rPr lang="lv-LV" dirty="0"/>
              <a:t>	Albumu fotogrāfijās atspoguļotie žanri:</a:t>
            </a:r>
          </a:p>
          <a:p>
            <a:r>
              <a:rPr lang="lv-LV" dirty="0"/>
              <a:t>Sadzīves ainas </a:t>
            </a:r>
          </a:p>
          <a:p>
            <a:r>
              <a:rPr lang="lv-LV" dirty="0"/>
              <a:t>Apkārtnes skati</a:t>
            </a:r>
          </a:p>
          <a:p>
            <a:r>
              <a:rPr lang="lv-LV" dirty="0"/>
              <a:t>Vietējo iedzīvotāju tipāži</a:t>
            </a:r>
          </a:p>
          <a:p>
            <a:r>
              <a:rPr lang="lv-LV" dirty="0"/>
              <a:t>Kaujas ainas un ieroči</a:t>
            </a:r>
          </a:p>
          <a:p>
            <a:r>
              <a:rPr lang="lv-LV" dirty="0"/>
              <a:t>Medicīniskais transports</a:t>
            </a:r>
          </a:p>
          <a:p>
            <a:r>
              <a:rPr lang="lv-LV" dirty="0"/>
              <a:t>Lazaretes iekārtojums </a:t>
            </a:r>
          </a:p>
          <a:p>
            <a:r>
              <a:rPr lang="lv-LV" dirty="0"/>
              <a:t>Personāls</a:t>
            </a:r>
          </a:p>
          <a:p>
            <a:endParaRPr lang="lv-LV" dirty="0"/>
          </a:p>
          <a:p>
            <a:endParaRPr lang="lv-LV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267494"/>
            <a:ext cx="5338936" cy="1217290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799"/>
            <a:ext cx="7960952" cy="478854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267494"/>
            <a:ext cx="5410944" cy="1217290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435" y="1556792"/>
            <a:ext cx="8243613" cy="4896544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67494"/>
            <a:ext cx="5482952" cy="1289298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6" name="Content Placeholder 5" descr="E_Putnins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844824"/>
            <a:ext cx="7957980" cy="439248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67494"/>
            <a:ext cx="5482952" cy="1145282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1057"/>
          <a:stretch>
            <a:fillRect/>
          </a:stretch>
        </p:blipFill>
        <p:spPr>
          <a:xfrm>
            <a:off x="395536" y="2060848"/>
            <a:ext cx="8486960" cy="36004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267494"/>
            <a:ext cx="5410944" cy="1145282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700807"/>
            <a:ext cx="7805888" cy="465648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267494"/>
            <a:ext cx="5410944" cy="1217290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00808"/>
            <a:ext cx="7937712" cy="468778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67494"/>
            <a:ext cx="5626968" cy="1217290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628800"/>
            <a:ext cx="8020768" cy="485679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267494"/>
            <a:ext cx="5338936" cy="1217290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700807"/>
            <a:ext cx="7841320" cy="463928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67494"/>
            <a:ext cx="5482952" cy="1145282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8009720" cy="47551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67494"/>
            <a:ext cx="5976664" cy="1145282"/>
          </a:xfrm>
        </p:spPr>
        <p:txBody>
          <a:bodyPr>
            <a:no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  <a:latin typeface="+mn-lt"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lv-LV" sz="1800" b="1" dirty="0">
                <a:solidFill>
                  <a:schemeClr val="tx1"/>
                </a:solidFill>
                <a:effectLst/>
                <a:latin typeface="+mn-lt"/>
              </a:rPr>
              <a:t>(1904-1905) </a:t>
            </a:r>
            <a:endParaRPr lang="lv-LV" sz="1800" dirty="0">
              <a:latin typeface="+mn-lt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72408"/>
          </a:xfrm>
        </p:spPr>
        <p:txBody>
          <a:bodyPr>
            <a:normAutofit/>
          </a:bodyPr>
          <a:lstStyle/>
          <a:p>
            <a:r>
              <a:rPr lang="lv-LV" sz="2200" dirty="0"/>
              <a:t>Prof. Dr. med. h. c. Ernesta Putniņa (1867-1962) materiāli Paula Stradiņa Medicīnas vēstures muzeja krājumā.</a:t>
            </a:r>
            <a:endParaRPr lang="lv-LV" sz="2000" dirty="0"/>
          </a:p>
          <a:p>
            <a:pPr>
              <a:buNone/>
            </a:pPr>
            <a:endParaRPr lang="lv-LV" sz="2000" dirty="0"/>
          </a:p>
          <a:p>
            <a:r>
              <a:rPr lang="lv-LV" sz="2200" dirty="0"/>
              <a:t>Prof. Dr. med. Jēkabs Alksnis. Dzīves stāsts, atmiņas, darbi. </a:t>
            </a:r>
            <a:r>
              <a:rPr lang="lv-LV" sz="2200" dirty="0" err="1"/>
              <a:t>Izd</a:t>
            </a:r>
            <a:r>
              <a:rPr lang="lv-LV" sz="2200" dirty="0"/>
              <a:t>.: Ziemeļblāzma, Zviedrija, 1970.</a:t>
            </a:r>
            <a:endParaRPr lang="lv-LV" sz="2000" i="1" dirty="0"/>
          </a:p>
          <a:p>
            <a:endParaRPr lang="lv-LV" sz="2000" i="1" dirty="0"/>
          </a:p>
          <a:p>
            <a:r>
              <a:rPr lang="lv-LV" sz="2200" i="1" dirty="0"/>
              <a:t>Vīksna A. Latvijas Universitātes Medicīnas fakultāte 1919-1950. Rīga, 2011. </a:t>
            </a:r>
            <a:endParaRPr lang="lv-LV" sz="2000" i="1" dirty="0"/>
          </a:p>
          <a:p>
            <a:pPr>
              <a:buNone/>
            </a:pPr>
            <a:endParaRPr lang="lv-LV" sz="20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67494"/>
            <a:ext cx="5626968" cy="1217290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9275"/>
          <a:stretch>
            <a:fillRect/>
          </a:stretch>
        </p:blipFill>
        <p:spPr>
          <a:xfrm>
            <a:off x="1259632" y="1628799"/>
            <a:ext cx="7104864" cy="489654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267494"/>
            <a:ext cx="5410944" cy="1289298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57"/>
          <a:stretch>
            <a:fillRect/>
          </a:stretch>
        </p:blipFill>
        <p:spPr>
          <a:xfrm>
            <a:off x="611560" y="1556791"/>
            <a:ext cx="8044008" cy="4885029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267494"/>
            <a:ext cx="5554960" cy="1289298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2476" y="1628800"/>
            <a:ext cx="8280994" cy="4896544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267494"/>
            <a:ext cx="5338936" cy="1217290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915" y="1556792"/>
            <a:ext cx="8189549" cy="482453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267494"/>
            <a:ext cx="5338936" cy="1145282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8179283" cy="4896544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267494"/>
            <a:ext cx="5410944" cy="1289298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6237" y="1556792"/>
            <a:ext cx="8212483" cy="496855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267494"/>
            <a:ext cx="5410944" cy="1001266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6682"/>
          <a:stretch>
            <a:fillRect/>
          </a:stretch>
        </p:blipFill>
        <p:spPr>
          <a:xfrm>
            <a:off x="899592" y="1412775"/>
            <a:ext cx="7397252" cy="5112569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67494"/>
            <a:ext cx="5482952" cy="1217290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7332" y="1628800"/>
            <a:ext cx="7900428" cy="490026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67494"/>
            <a:ext cx="5482952" cy="1073274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5" r="10321"/>
          <a:stretch>
            <a:fillRect/>
          </a:stretch>
        </p:blipFill>
        <p:spPr>
          <a:xfrm>
            <a:off x="611560" y="1412776"/>
            <a:ext cx="7992888" cy="504056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267494"/>
            <a:ext cx="5554960" cy="1217290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9" y="1628800"/>
            <a:ext cx="8093618" cy="488862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67494"/>
            <a:ext cx="5770984" cy="1001266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6048"/>
          </a:xfrm>
        </p:spPr>
        <p:txBody>
          <a:bodyPr>
            <a:normAutofit fontScale="92500"/>
          </a:bodyPr>
          <a:lstStyle/>
          <a:p>
            <a:r>
              <a:rPr lang="lv-LV" sz="2400" dirty="0"/>
              <a:t>Krievijas – Japānas (krievu-japāņu) karš norisinājās no 1904.8.II līdz 1905.27.VII starp Krievijas impēriju un Japānas impēriju par ietekmi  Tālajos Austrumos. To izraisīja Krievijas invāzija Mandžūrijā un Japānas interešu konflikts.</a:t>
            </a:r>
          </a:p>
          <a:p>
            <a:r>
              <a:rPr lang="lv-LV" sz="2400" dirty="0"/>
              <a:t>Krievijas impērijas spēku lielums bija ap 500 000 karavīru, bet Japānas impērijas ap 400 000 karavīru. Krievijas impērija kritušus un bez vēsts zaudēja 31 458 karavīrus, bet Japānas impērija – 58 812 karavīrus.</a:t>
            </a:r>
          </a:p>
          <a:p>
            <a:r>
              <a:rPr lang="lv-LV" sz="2400" dirty="0"/>
              <a:t>1905.23.VIII ASV tika noslēgts </a:t>
            </a:r>
            <a:r>
              <a:rPr lang="lv-LV" sz="2400" dirty="0" err="1"/>
              <a:t>Portsmutas</a:t>
            </a:r>
            <a:r>
              <a:rPr lang="lv-LV" sz="2400" dirty="0"/>
              <a:t> miera līgums, kurā Krievijas impērija atdeva Japānas impērijai Sahalīnas salas dienvidu daļu, piešķīra rentes tiesības uz </a:t>
            </a:r>
            <a:r>
              <a:rPr lang="lv-LV" sz="2400" dirty="0" err="1"/>
              <a:t>Laodunas</a:t>
            </a:r>
            <a:r>
              <a:rPr lang="lv-LV" sz="2400" dirty="0"/>
              <a:t> pussalu ar </a:t>
            </a:r>
            <a:r>
              <a:rPr lang="lv-LV" sz="2400" dirty="0" err="1"/>
              <a:t>Portatūru</a:t>
            </a:r>
            <a:r>
              <a:rPr lang="lv-LV" sz="2400" dirty="0"/>
              <a:t> un </a:t>
            </a:r>
            <a:r>
              <a:rPr lang="lv-LV" sz="2400" dirty="0" err="1"/>
              <a:t>Daļņiju</a:t>
            </a:r>
            <a:r>
              <a:rPr lang="lv-LV" sz="2400" dirty="0"/>
              <a:t>, kā arī atzina Koreju par Japānas impērijas interešu sfēru. 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267494"/>
            <a:ext cx="5266928" cy="1145282"/>
          </a:xfrm>
        </p:spPr>
        <p:txBody>
          <a:bodyPr>
            <a:normAutofit fontScale="90000"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8056326" cy="4770454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267494"/>
            <a:ext cx="5122912" cy="1145282"/>
          </a:xfrm>
        </p:spPr>
        <p:txBody>
          <a:bodyPr>
            <a:normAutofit fontScale="90000"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356708"/>
            <a:ext cx="6696744" cy="5127887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67494"/>
            <a:ext cx="5194920" cy="1073274"/>
          </a:xfrm>
        </p:spPr>
        <p:txBody>
          <a:bodyPr>
            <a:normAutofit fontScale="90000"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630" y="1340768"/>
            <a:ext cx="8357146" cy="4968552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267494"/>
            <a:ext cx="5338936" cy="1217290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7" y="1700808"/>
            <a:ext cx="7926302" cy="475971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267494"/>
            <a:ext cx="5554960" cy="1289298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7654" y="1628800"/>
            <a:ext cx="7807506" cy="468052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67494"/>
            <a:ext cx="5482952" cy="1145282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5" name="Content Placeholder 4" descr="E_Putnins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3869" b="5918"/>
          <a:stretch>
            <a:fillRect/>
          </a:stretch>
        </p:blipFill>
        <p:spPr>
          <a:xfrm>
            <a:off x="755576" y="1484783"/>
            <a:ext cx="3816424" cy="5058329"/>
          </a:xfrm>
        </p:spPr>
      </p:pic>
      <p:pic>
        <p:nvPicPr>
          <p:cNvPr id="6" name="Content Placeholder 5" descr="E_Putnins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9880" b="9666"/>
          <a:stretch>
            <a:fillRect/>
          </a:stretch>
        </p:blipFill>
        <p:spPr>
          <a:xfrm>
            <a:off x="4932040" y="1484783"/>
            <a:ext cx="3611514" cy="500205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67494"/>
            <a:ext cx="5194920" cy="1145282"/>
          </a:xfrm>
        </p:spPr>
        <p:txBody>
          <a:bodyPr>
            <a:normAutofit fontScale="90000"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6282"/>
          <a:stretch>
            <a:fillRect/>
          </a:stretch>
        </p:blipFill>
        <p:spPr>
          <a:xfrm>
            <a:off x="755576" y="1484784"/>
            <a:ext cx="7770319" cy="4896544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267494"/>
            <a:ext cx="5410944" cy="1217290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8101355" cy="475252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267494"/>
            <a:ext cx="5410944" cy="1145282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620"/>
          <a:stretch>
            <a:fillRect/>
          </a:stretch>
        </p:blipFill>
        <p:spPr>
          <a:xfrm>
            <a:off x="755576" y="1484784"/>
            <a:ext cx="7854656" cy="4968552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267494"/>
            <a:ext cx="5554960" cy="1073274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1"/>
            <a:ext cx="8087824" cy="482563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67494"/>
            <a:ext cx="5194920" cy="1001266"/>
          </a:xfrm>
        </p:spPr>
        <p:txBody>
          <a:bodyPr>
            <a:normAutofit fontScale="90000"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8892480" cy="5114040"/>
          </a:xfrm>
        </p:spPr>
        <p:txBody>
          <a:bodyPr>
            <a:normAutofit/>
          </a:bodyPr>
          <a:lstStyle/>
          <a:p>
            <a:r>
              <a:rPr lang="lv-LV" sz="2400" dirty="0"/>
              <a:t>Krievijas – Japānas karā no tagadējās Latvijas teritorijas tika iesaukti aptuveni 200 ārsti. 20. gs. sākumā Latvijā strādāja ap 700 ārstu. </a:t>
            </a:r>
          </a:p>
          <a:p>
            <a:r>
              <a:rPr lang="lv-LV" sz="2400" dirty="0"/>
              <a:t>No Rīgas tika mobilizēti ap 120 ārstu. 1903. gadā Rīgā bija 320 ārsti.</a:t>
            </a:r>
          </a:p>
          <a:p>
            <a:r>
              <a:rPr lang="lv-LV" sz="2400" dirty="0"/>
              <a:t>No Latvijas tika arī nosūtītas: vairākas Krievijas Sarkanā Krusta vietējo nodaļu noorganizētās lazaretes: </a:t>
            </a:r>
          </a:p>
          <a:p>
            <a:pPr>
              <a:buNone/>
            </a:pPr>
            <a:r>
              <a:rPr lang="lv-LV" sz="2400" dirty="0"/>
              <a:t>	1. Kara lauka Vidzemes lazarete;</a:t>
            </a:r>
          </a:p>
          <a:p>
            <a:pPr>
              <a:buNone/>
            </a:pPr>
            <a:r>
              <a:rPr lang="lv-LV" sz="2400" dirty="0"/>
              <a:t>	2. Evaņģēliskā kara-lauka lazarete;</a:t>
            </a:r>
          </a:p>
          <a:p>
            <a:pPr>
              <a:buNone/>
            </a:pPr>
            <a:r>
              <a:rPr lang="lv-LV" sz="2400" dirty="0"/>
              <a:t>	3. Kurzemes skrejošās kara lauka lazarete;</a:t>
            </a:r>
          </a:p>
          <a:p>
            <a:pPr>
              <a:buNone/>
            </a:pPr>
            <a:r>
              <a:rPr lang="lv-LV" sz="2400" dirty="0"/>
              <a:t>	4. Liepājas Sarkanā Krusta virsnieku lazarete;</a:t>
            </a:r>
          </a:p>
          <a:p>
            <a:pPr>
              <a:buNone/>
            </a:pPr>
            <a:r>
              <a:rPr lang="lv-LV" sz="2400" dirty="0"/>
              <a:t>	5. Rīgas Sarkanā Krusta lazarete.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267494"/>
            <a:ext cx="5554960" cy="1145282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32"/>
          <a:stretch>
            <a:fillRect/>
          </a:stretch>
        </p:blipFill>
        <p:spPr>
          <a:xfrm>
            <a:off x="539552" y="1556792"/>
            <a:ext cx="7986480" cy="4824536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67494"/>
            <a:ext cx="5050904" cy="1073274"/>
          </a:xfrm>
        </p:spPr>
        <p:txBody>
          <a:bodyPr>
            <a:normAutofit fontScale="90000"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4" name="Content Placeholder 3" descr="E_Putnins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00808"/>
            <a:ext cx="8297491" cy="4896544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813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lv-LV" sz="4400" dirty="0"/>
          </a:p>
          <a:p>
            <a:pPr algn="ctr">
              <a:buNone/>
            </a:pPr>
            <a:endParaRPr lang="lv-LV" sz="4400" dirty="0"/>
          </a:p>
          <a:p>
            <a:pPr algn="ctr">
              <a:buNone/>
            </a:pPr>
            <a:r>
              <a:rPr lang="lv-LV" sz="6000" dirty="0"/>
              <a:t>Paldies par uzmanību!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267494"/>
            <a:ext cx="5472608" cy="1145282"/>
          </a:xfrm>
        </p:spPr>
        <p:txBody>
          <a:bodyPr>
            <a:no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b="1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4824536" cy="5616624"/>
          </a:xfrm>
        </p:spPr>
        <p:txBody>
          <a:bodyPr>
            <a:normAutofit fontScale="92500" lnSpcReduction="10000"/>
          </a:bodyPr>
          <a:lstStyle/>
          <a:p>
            <a:pPr marL="90488" indent="-25400">
              <a:buNone/>
            </a:pPr>
            <a:r>
              <a:rPr lang="lv-LV" dirty="0">
                <a:cs typeface="Times New Roman" pitchFamily="18" charset="0"/>
              </a:rPr>
              <a:t>Krievijas – Japānas karā no LU Medicīnas fakultātes mācībspēkiem piedalījās:</a:t>
            </a:r>
          </a:p>
          <a:p>
            <a:pPr marL="90488" indent="-25400">
              <a:buFont typeface="Arial" charset="0"/>
              <a:buChar char="•"/>
            </a:pPr>
            <a:r>
              <a:rPr lang="lv-LV" dirty="0">
                <a:cs typeface="Times New Roman" pitchFamily="18" charset="0"/>
              </a:rPr>
              <a:t>Jēkabs Alksnis (1870-1957)</a:t>
            </a:r>
          </a:p>
          <a:p>
            <a:pPr marL="90488" indent="-25400">
              <a:buFont typeface="Arial" charset="0"/>
              <a:buChar char="•"/>
            </a:pPr>
            <a:r>
              <a:rPr lang="lv-LV" dirty="0">
                <a:cs typeface="Times New Roman" pitchFamily="18" charset="0"/>
              </a:rPr>
              <a:t>Jānis </a:t>
            </a:r>
            <a:r>
              <a:rPr lang="lv-LV" dirty="0" err="1">
                <a:cs typeface="Times New Roman" pitchFamily="18" charset="0"/>
              </a:rPr>
              <a:t>Dzirne</a:t>
            </a:r>
            <a:r>
              <a:rPr lang="lv-LV" dirty="0">
                <a:cs typeface="Times New Roman" pitchFamily="18" charset="0"/>
              </a:rPr>
              <a:t> (1860-ap 1931)</a:t>
            </a:r>
          </a:p>
          <a:p>
            <a:pPr marL="90488" indent="-25400">
              <a:buFont typeface="Arial" charset="0"/>
              <a:buChar char="•"/>
            </a:pPr>
            <a:r>
              <a:rPr lang="lv-LV" dirty="0">
                <a:cs typeface="Times New Roman" pitchFamily="18" charset="0"/>
              </a:rPr>
              <a:t>Ernests </a:t>
            </a:r>
            <a:r>
              <a:rPr lang="lv-LV" dirty="0" err="1">
                <a:cs typeface="Times New Roman" pitchFamily="18" charset="0"/>
              </a:rPr>
              <a:t>Fērmanis</a:t>
            </a:r>
            <a:r>
              <a:rPr lang="lv-LV" dirty="0">
                <a:cs typeface="Times New Roman" pitchFamily="18" charset="0"/>
              </a:rPr>
              <a:t> (1872-1947)</a:t>
            </a:r>
          </a:p>
          <a:p>
            <a:pPr marL="90488" indent="-25400">
              <a:buFont typeface="Arial" charset="0"/>
              <a:buChar char="•"/>
            </a:pPr>
            <a:r>
              <a:rPr lang="lv-LV" dirty="0">
                <a:cs typeface="Times New Roman" pitchFamily="18" charset="0"/>
              </a:rPr>
              <a:t>Jānis </a:t>
            </a:r>
            <a:r>
              <a:rPr lang="lv-LV" dirty="0" err="1">
                <a:cs typeface="Times New Roman" pitchFamily="18" charset="0"/>
              </a:rPr>
              <a:t>Jankovskis</a:t>
            </a:r>
            <a:r>
              <a:rPr lang="lv-LV" dirty="0">
                <a:cs typeface="Times New Roman" pitchFamily="18" charset="0"/>
              </a:rPr>
              <a:t> (1876-1925)</a:t>
            </a:r>
          </a:p>
          <a:p>
            <a:pPr marL="90488" indent="-25400">
              <a:buFont typeface="Arial" charset="0"/>
              <a:buChar char="•"/>
            </a:pPr>
            <a:r>
              <a:rPr lang="lv-LV" dirty="0" err="1">
                <a:cs typeface="Times New Roman" pitchFamily="18" charset="0"/>
              </a:rPr>
              <a:t>Vasilijs</a:t>
            </a:r>
            <a:r>
              <a:rPr lang="lv-LV" dirty="0">
                <a:cs typeface="Times New Roman" pitchFamily="18" charset="0"/>
              </a:rPr>
              <a:t> </a:t>
            </a:r>
            <a:r>
              <a:rPr lang="lv-LV" dirty="0" err="1">
                <a:cs typeface="Times New Roman" pitchFamily="18" charset="0"/>
              </a:rPr>
              <a:t>Kļimenko</a:t>
            </a:r>
            <a:r>
              <a:rPr lang="lv-LV" dirty="0">
                <a:cs typeface="Times New Roman" pitchFamily="18" charset="0"/>
              </a:rPr>
              <a:t> (1868-1941)</a:t>
            </a:r>
          </a:p>
          <a:p>
            <a:pPr marL="90488" indent="-25400">
              <a:buFont typeface="Arial" charset="0"/>
              <a:buChar char="•"/>
            </a:pPr>
            <a:r>
              <a:rPr lang="lv-LV" dirty="0">
                <a:cs typeface="Times New Roman" pitchFamily="18" charset="0"/>
              </a:rPr>
              <a:t>Ernests Putniņš (1865-1962)</a:t>
            </a:r>
          </a:p>
          <a:p>
            <a:pPr marL="90488" indent="-25400">
              <a:buFont typeface="Arial" charset="0"/>
              <a:buChar char="•"/>
            </a:pPr>
            <a:r>
              <a:rPr lang="lv-LV" dirty="0">
                <a:cs typeface="Times New Roman" pitchFamily="18" charset="0"/>
              </a:rPr>
              <a:t>Gustavs Reinhards (1868-1937)</a:t>
            </a:r>
          </a:p>
          <a:p>
            <a:pPr marL="90488" indent="-25400">
              <a:buFont typeface="Arial" charset="0"/>
              <a:buChar char="•"/>
            </a:pPr>
            <a:r>
              <a:rPr lang="lv-LV" dirty="0">
                <a:cs typeface="Times New Roman" pitchFamily="18" charset="0"/>
              </a:rPr>
              <a:t>Jēkabs  </a:t>
            </a:r>
            <a:r>
              <a:rPr lang="lv-LV" dirty="0" err="1">
                <a:cs typeface="Times New Roman" pitchFamily="18" charset="0"/>
              </a:rPr>
              <a:t>Šīrons</a:t>
            </a:r>
            <a:r>
              <a:rPr lang="lv-LV" dirty="0">
                <a:cs typeface="Times New Roman" pitchFamily="18" charset="0"/>
              </a:rPr>
              <a:t> (1870-1945)</a:t>
            </a:r>
          </a:p>
          <a:p>
            <a:pPr marL="90488" indent="-25400">
              <a:buFont typeface="Arial" charset="0"/>
              <a:buChar char="•"/>
            </a:pPr>
            <a:r>
              <a:rPr lang="lv-LV" dirty="0">
                <a:cs typeface="Times New Roman" pitchFamily="18" charset="0"/>
              </a:rPr>
              <a:t>Vladimirs </a:t>
            </a:r>
            <a:r>
              <a:rPr lang="lv-LV" dirty="0" err="1">
                <a:cs typeface="Times New Roman" pitchFamily="18" charset="0"/>
              </a:rPr>
              <a:t>Trofimovs</a:t>
            </a:r>
            <a:r>
              <a:rPr lang="lv-LV" dirty="0">
                <a:cs typeface="Times New Roman" pitchFamily="18" charset="0"/>
              </a:rPr>
              <a:t> (1872-1944)</a:t>
            </a:r>
          </a:p>
          <a:p>
            <a:pPr marL="90488" indent="-25400">
              <a:buFont typeface="Arial" charset="0"/>
              <a:buChar char="•"/>
            </a:pPr>
            <a:r>
              <a:rPr lang="lv-LV" dirty="0">
                <a:cs typeface="Times New Roman" pitchFamily="18" charset="0"/>
              </a:rPr>
              <a:t>Oskars </a:t>
            </a:r>
            <a:r>
              <a:rPr lang="lv-LV" dirty="0" err="1">
                <a:cs typeface="Times New Roman" pitchFamily="18" charset="0"/>
              </a:rPr>
              <a:t>Voits</a:t>
            </a:r>
            <a:r>
              <a:rPr lang="lv-LV" dirty="0">
                <a:cs typeface="Times New Roman" pitchFamily="18" charset="0"/>
              </a:rPr>
              <a:t> (1866-1959)</a:t>
            </a:r>
          </a:p>
        </p:txBody>
      </p:sp>
      <p:pic>
        <p:nvPicPr>
          <p:cNvPr id="7" name="Content Placeholder 6" descr="E_Putnins03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b="15386"/>
          <a:stretch>
            <a:fillRect/>
          </a:stretch>
        </p:blipFill>
        <p:spPr>
          <a:xfrm>
            <a:off x="5148064" y="1412776"/>
            <a:ext cx="3643462" cy="518130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267494"/>
            <a:ext cx="5554960" cy="1073274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9912" y="1412776"/>
            <a:ext cx="5112568" cy="518457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lv-LV" dirty="0"/>
              <a:t>	</a:t>
            </a:r>
            <a:r>
              <a:rPr lang="lv-LV" sz="3000" b="1" dirty="0"/>
              <a:t>Jēkabs Alksnis</a:t>
            </a:r>
          </a:p>
          <a:p>
            <a:r>
              <a:rPr lang="lv-LV" dirty="0"/>
              <a:t>Iesaukts dienestā 1904. gada jūlijā.</a:t>
            </a:r>
          </a:p>
          <a:p>
            <a:r>
              <a:rPr lang="lv-LV" dirty="0"/>
              <a:t>Ar vilcienu aizvests līdz Omskai.</a:t>
            </a:r>
          </a:p>
          <a:p>
            <a:r>
              <a:rPr lang="lv-LV" dirty="0"/>
              <a:t>Nosūtīts uz Irkutsku par uzraugu ārstu sanitāru uz dzelzceļa. </a:t>
            </a:r>
          </a:p>
          <a:p>
            <a:r>
              <a:rPr lang="lv-LV" dirty="0"/>
              <a:t>Sākumā nozīmēts uz dzelzceļa Irkutska-</a:t>
            </a:r>
            <a:r>
              <a:rPr lang="lv-LV" dirty="0" err="1"/>
              <a:t>Krasnojarska-Čita.</a:t>
            </a:r>
            <a:endParaRPr lang="lv-LV" dirty="0"/>
          </a:p>
          <a:p>
            <a:r>
              <a:rPr lang="lv-LV" dirty="0"/>
              <a:t>Vēlāk ķirurgs asistents Irkutskas Dr. </a:t>
            </a:r>
            <a:r>
              <a:rPr lang="lv-LV" dirty="0" err="1"/>
              <a:t>Bergmaņa</a:t>
            </a:r>
            <a:r>
              <a:rPr lang="lv-LV" dirty="0"/>
              <a:t> </a:t>
            </a:r>
            <a:r>
              <a:rPr lang="lv-LV" dirty="0" err="1"/>
              <a:t>privātklīnikā</a:t>
            </a:r>
            <a:r>
              <a:rPr lang="lv-LV" dirty="0"/>
              <a:t> un pilsētas </a:t>
            </a:r>
            <a:r>
              <a:rPr lang="lv-LV" dirty="0" err="1"/>
              <a:t>Kuzņecova</a:t>
            </a:r>
            <a:r>
              <a:rPr lang="lv-LV" dirty="0"/>
              <a:t> slimnīcā.</a:t>
            </a:r>
          </a:p>
          <a:p>
            <a:r>
              <a:rPr lang="lv-LV" dirty="0"/>
              <a:t>1906. gada 1. janvārī atgriezās Pēterburgā.</a:t>
            </a:r>
          </a:p>
        </p:txBody>
      </p:sp>
      <p:pic>
        <p:nvPicPr>
          <p:cNvPr id="7" name="Content Placeholder 6" descr="MVM_38538_3_Ff_4779_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4174" t="2651" r="3993" b="3249"/>
          <a:stretch>
            <a:fillRect/>
          </a:stretch>
        </p:blipFill>
        <p:spPr>
          <a:xfrm>
            <a:off x="395536" y="1196752"/>
            <a:ext cx="3384376" cy="546115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04" y="267494"/>
            <a:ext cx="4978896" cy="1073274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5" name="Content Placeholder 4" descr="MVM_9560_Ff_1389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7803" y="1196752"/>
            <a:ext cx="3876537" cy="54006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1340768"/>
            <a:ext cx="4258816" cy="532859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lv-LV" sz="2400" dirty="0"/>
              <a:t>	</a:t>
            </a:r>
            <a:r>
              <a:rPr lang="lv-LV" sz="3000" b="1" dirty="0"/>
              <a:t>Jānis </a:t>
            </a:r>
            <a:r>
              <a:rPr lang="lv-LV" sz="3000" b="1" dirty="0" err="1"/>
              <a:t>Jankovskis</a:t>
            </a:r>
            <a:endParaRPr lang="lv-LV" sz="3000" b="1" dirty="0"/>
          </a:p>
          <a:p>
            <a:r>
              <a:rPr lang="lv-LV" sz="2400" dirty="0"/>
              <a:t>Iesaukts dienestā 1904. gada septembrī kā jaunākais ārsts Liepājas Sarkanā Krusta virsnieku lazaretē.</a:t>
            </a:r>
          </a:p>
          <a:p>
            <a:r>
              <a:rPr lang="lv-LV" sz="2400" dirty="0"/>
              <a:t>Sākumā aizvests ar vilcienu līdz </a:t>
            </a:r>
            <a:r>
              <a:rPr lang="lv-LV" sz="2400" dirty="0" err="1"/>
              <a:t>Čeļabinskai</a:t>
            </a:r>
            <a:r>
              <a:rPr lang="lv-LV" sz="2400" dirty="0"/>
              <a:t>, bet vēlāk uz Harbinu, kur ierīkota lazarete.</a:t>
            </a:r>
          </a:p>
          <a:p>
            <a:r>
              <a:rPr lang="lv-LV" sz="2400" dirty="0"/>
              <a:t>Lazaretē strādāja: </a:t>
            </a:r>
            <a:r>
              <a:rPr lang="lv-LV" sz="2400" dirty="0" err="1"/>
              <a:t>virsārsts</a:t>
            </a:r>
            <a:r>
              <a:rPr lang="lv-LV" sz="2400" dirty="0"/>
              <a:t>, 3 jaunākie ārsti, 8 žēlsirdīgās māsas un 12 sanitāri.</a:t>
            </a:r>
          </a:p>
          <a:p>
            <a:r>
              <a:rPr lang="lv-LV" sz="2400" dirty="0"/>
              <a:t>Atgriezies 1905. gada novembrī.</a:t>
            </a:r>
          </a:p>
          <a:p>
            <a:endParaRPr lang="lv-LV" dirty="0"/>
          </a:p>
          <a:p>
            <a:endParaRPr lang="lv-LV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04" y="267494"/>
            <a:ext cx="4978896" cy="1001266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pic>
        <p:nvPicPr>
          <p:cNvPr id="5" name="Content Placeholder 4" descr="MVM_15094_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3754589" cy="532859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9952" y="1412776"/>
            <a:ext cx="4824536" cy="51845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lv-LV" sz="2300" dirty="0"/>
              <a:t> 	</a:t>
            </a:r>
            <a:r>
              <a:rPr lang="lv-LV" sz="2800" b="1" dirty="0"/>
              <a:t>Ernests Putniņš</a:t>
            </a:r>
          </a:p>
          <a:p>
            <a:r>
              <a:rPr lang="lv-LV" sz="2400" dirty="0"/>
              <a:t>Iesaukts dienestā 1904. gada oktobrī.</a:t>
            </a:r>
          </a:p>
          <a:p>
            <a:r>
              <a:rPr lang="lv-LV" sz="2400" dirty="0"/>
              <a:t>No Rīgas aizbraucis ar vilcienu 1904.24.X uz Irkutsku. </a:t>
            </a:r>
          </a:p>
          <a:p>
            <a:r>
              <a:rPr lang="lv-LV" sz="2400" dirty="0"/>
              <a:t>Strādāja Krievijas imperatores Marijas </a:t>
            </a:r>
            <a:r>
              <a:rPr lang="lv-LV" sz="2400" dirty="0" err="1"/>
              <a:t>Fjodorovnas</a:t>
            </a:r>
            <a:r>
              <a:rPr lang="lv-LV" sz="2400" dirty="0"/>
              <a:t> Stavropoles Sarkanā Krusta lazaretē.</a:t>
            </a:r>
          </a:p>
          <a:p>
            <a:r>
              <a:rPr lang="lv-LV" sz="2400" dirty="0"/>
              <a:t>Piedalījies kaujās pie </a:t>
            </a:r>
            <a:r>
              <a:rPr lang="lv-LV" sz="2400" dirty="0" err="1"/>
              <a:t>Landeu</a:t>
            </a:r>
            <a:r>
              <a:rPr lang="lv-LV" sz="2400" dirty="0"/>
              <a:t> un </a:t>
            </a:r>
            <a:r>
              <a:rPr lang="lv-LV" sz="2400" dirty="0" err="1"/>
              <a:t>Mukdenas</a:t>
            </a:r>
            <a:r>
              <a:rPr lang="lv-LV" sz="2400" dirty="0"/>
              <a:t>.</a:t>
            </a:r>
          </a:p>
          <a:p>
            <a:r>
              <a:rPr lang="lv-LV" sz="2400" dirty="0"/>
              <a:t>Rīgā atgriezies 1906. gadā.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67494"/>
            <a:ext cx="5194920" cy="1073274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>
                <a:solidFill>
                  <a:schemeClr val="tx1"/>
                </a:solidFill>
                <a:effectLst/>
              </a:rPr>
              <a:t>Latvijas Universitātes Medicīnas fakultātes mācībspēki  Krievijas – Japānas karā</a:t>
            </a:r>
            <a:br>
              <a:rPr lang="lv-LV" sz="1800" b="1" dirty="0">
                <a:solidFill>
                  <a:schemeClr val="tx1"/>
                </a:solidFill>
                <a:effectLst/>
              </a:rPr>
            </a:br>
            <a:r>
              <a:rPr lang="lv-LV" sz="1800" b="1" dirty="0">
                <a:solidFill>
                  <a:schemeClr val="tx1"/>
                </a:solidFill>
                <a:effectLst/>
              </a:rPr>
              <a:t>(1904-1905) </a:t>
            </a:r>
            <a:endParaRPr lang="lv-LV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484785"/>
            <a:ext cx="4038600" cy="47636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lv-LV" dirty="0"/>
              <a:t>	</a:t>
            </a:r>
          </a:p>
          <a:p>
            <a:pPr>
              <a:buNone/>
            </a:pPr>
            <a:r>
              <a:rPr lang="lv-LV" dirty="0"/>
              <a:t>	Ernesta Putniņa materiāli PSMVM krājumā par Krievijas –Japānas karu:</a:t>
            </a:r>
          </a:p>
          <a:p>
            <a:r>
              <a:rPr lang="lv-LV" dirty="0"/>
              <a:t>2 fotoalbumi ar 195 fotogrāfijām</a:t>
            </a:r>
          </a:p>
          <a:p>
            <a:r>
              <a:rPr lang="lv-LV" dirty="0"/>
              <a:t>13 atsevišķas fotogrāfijas</a:t>
            </a:r>
          </a:p>
          <a:p>
            <a:r>
              <a:rPr lang="lv-LV" dirty="0"/>
              <a:t>5 dokumenti</a:t>
            </a:r>
          </a:p>
          <a:p>
            <a:r>
              <a:rPr lang="lv-LV" dirty="0"/>
              <a:t>3 apbalvojumi</a:t>
            </a:r>
          </a:p>
        </p:txBody>
      </p:sp>
      <p:pic>
        <p:nvPicPr>
          <p:cNvPr id="9" name="Content Placeholder 8" descr="E_Putnins0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23387"/>
          <a:stretch>
            <a:fillRect/>
          </a:stretch>
        </p:blipFill>
        <p:spPr>
          <a:xfrm>
            <a:off x="4781294" y="1484785"/>
            <a:ext cx="3984514" cy="5152144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Custom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C00000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1112</TotalTime>
  <Words>590</Words>
  <Application>Microsoft Office PowerPoint</Application>
  <PresentationFormat>On-screen Show (4:3)</PresentationFormat>
  <Paragraphs>104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Century Gothic</vt:lpstr>
      <vt:lpstr>Verdana</vt:lpstr>
      <vt:lpstr>Wingdings 2</vt:lpstr>
      <vt:lpstr>Verve</vt:lpstr>
      <vt:lpstr>Latvijas Universitātes Medicīnas fakultātes mācībspēki  Krievijas – Japānas karā (1904-1905)   Mārtiņš Vesperis LU, 2019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Latvijas Universitātes Medicīnas fakultātes mācībspēki  Krievijas – Japānas karā (1904-1905)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Kārļa Barona darbība  Latvijas Sarkanā Krustā</dc:title>
  <dc:creator>Martins</dc:creator>
  <cp:lastModifiedBy> </cp:lastModifiedBy>
  <cp:revision>111</cp:revision>
  <dcterms:created xsi:type="dcterms:W3CDTF">2015-10-13T10:24:29Z</dcterms:created>
  <dcterms:modified xsi:type="dcterms:W3CDTF">2019-02-23T12:33:42Z</dcterms:modified>
</cp:coreProperties>
</file>