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1"/>
  </p:notesMasterIdLst>
  <p:handoutMasterIdLst>
    <p:handoutMasterId r:id="rId52"/>
  </p:handoutMasterIdLst>
  <p:sldIdLst>
    <p:sldId id="432" r:id="rId2"/>
    <p:sldId id="256" r:id="rId3"/>
    <p:sldId id="444" r:id="rId4"/>
    <p:sldId id="439" r:id="rId5"/>
    <p:sldId id="433" r:id="rId6"/>
    <p:sldId id="409" r:id="rId7"/>
    <p:sldId id="257" r:id="rId8"/>
    <p:sldId id="437" r:id="rId9"/>
    <p:sldId id="260" r:id="rId10"/>
    <p:sldId id="410" r:id="rId11"/>
    <p:sldId id="411" r:id="rId12"/>
    <p:sldId id="396" r:id="rId13"/>
    <p:sldId id="412" r:id="rId14"/>
    <p:sldId id="276" r:id="rId15"/>
    <p:sldId id="413" r:id="rId16"/>
    <p:sldId id="277" r:id="rId17"/>
    <p:sldId id="415" r:id="rId18"/>
    <p:sldId id="278" r:id="rId19"/>
    <p:sldId id="416" r:id="rId20"/>
    <p:sldId id="434" r:id="rId21"/>
    <p:sldId id="438" r:id="rId22"/>
    <p:sldId id="405" r:id="rId23"/>
    <p:sldId id="417" r:id="rId24"/>
    <p:sldId id="355" r:id="rId25"/>
    <p:sldId id="418" r:id="rId26"/>
    <p:sldId id="429" r:id="rId27"/>
    <p:sldId id="419" r:id="rId28"/>
    <p:sldId id="344" r:id="rId29"/>
    <p:sldId id="420" r:id="rId30"/>
    <p:sldId id="286" r:id="rId31"/>
    <p:sldId id="421" r:id="rId32"/>
    <p:sldId id="345" r:id="rId33"/>
    <p:sldId id="422" r:id="rId34"/>
    <p:sldId id="346" r:id="rId35"/>
    <p:sldId id="423" r:id="rId36"/>
    <p:sldId id="430" r:id="rId37"/>
    <p:sldId id="431" r:id="rId38"/>
    <p:sldId id="435" r:id="rId39"/>
    <p:sldId id="288" r:id="rId40"/>
    <p:sldId id="292" r:id="rId41"/>
    <p:sldId id="296" r:id="rId42"/>
    <p:sldId id="299" r:id="rId43"/>
    <p:sldId id="442" r:id="rId44"/>
    <p:sldId id="445" r:id="rId45"/>
    <p:sldId id="446" r:id="rId46"/>
    <p:sldId id="440" r:id="rId47"/>
    <p:sldId id="427" r:id="rId48"/>
    <p:sldId id="443" r:id="rId49"/>
    <p:sldId id="441" r:id="rId50"/>
  </p:sldIdLst>
  <p:sldSz cx="9144000" cy="7308850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22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996633"/>
    <a:srgbClr val="515151"/>
    <a:srgbClr val="3B3B3B"/>
    <a:srgbClr val="763B20"/>
    <a:srgbClr val="57301F"/>
    <a:srgbClr val="528FC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0" autoAdjust="0"/>
    <p:restoredTop sz="94712" autoAdjust="0"/>
  </p:normalViewPr>
  <p:slideViewPr>
    <p:cSldViewPr>
      <p:cViewPr varScale="1">
        <p:scale>
          <a:sx n="76" d="100"/>
          <a:sy n="76" d="100"/>
        </p:scale>
        <p:origin x="-1434" y="-102"/>
      </p:cViewPr>
      <p:guideLst>
        <p:guide orient="horz" pos="230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362" y="-90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8627" y="0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397806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8627" y="6397806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881FC50-C93E-4017-8095-D09B28F312B5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236906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8627" y="0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260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52800" y="504825"/>
            <a:ext cx="316071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0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632" y="3199488"/>
            <a:ext cx="7893050" cy="30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 smtClean="0"/>
              <a:t>Click to edit Master text styles</a:t>
            </a:r>
          </a:p>
          <a:p>
            <a:pPr lvl="1"/>
            <a:r>
              <a:rPr lang="lv-LV" altLang="lv-LV" smtClean="0"/>
              <a:t>Second level</a:t>
            </a:r>
          </a:p>
          <a:p>
            <a:pPr lvl="2"/>
            <a:r>
              <a:rPr lang="lv-LV" altLang="lv-LV" smtClean="0"/>
              <a:t>Third level</a:t>
            </a:r>
          </a:p>
          <a:p>
            <a:pPr lvl="3"/>
            <a:r>
              <a:rPr lang="lv-LV" altLang="lv-LV" smtClean="0"/>
              <a:t>Fourth level</a:t>
            </a:r>
          </a:p>
          <a:p>
            <a:pPr lvl="4"/>
            <a:r>
              <a:rPr lang="lv-LV" altLang="lv-LV" smtClean="0"/>
              <a:t>Fifth level</a:t>
            </a:r>
          </a:p>
        </p:txBody>
      </p:sp>
      <p:sp>
        <p:nvSpPr>
          <p:cNvPr id="260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397806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lv-LV" altLang="lv-LV"/>
          </a:p>
        </p:txBody>
      </p:sp>
      <p:sp>
        <p:nvSpPr>
          <p:cNvPr id="260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8627" y="6397806"/>
            <a:ext cx="4275403" cy="3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A0A0092-5FDF-473B-B596-DE07A17C94BC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553159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0092-5FDF-473B-B596-DE07A17C94BC}" type="slidenum">
              <a:rPr lang="lv-LV" altLang="lv-LV" smtClean="0"/>
              <a:pPr/>
              <a:t>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69165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A0092-5FDF-473B-B596-DE07A17C94BC}" type="slidenum">
              <a:rPr lang="lv-LV" altLang="lv-LV" smtClean="0"/>
              <a:pPr/>
              <a:t>37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38429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86301"/>
            <a:ext cx="6517482" cy="267417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4141683"/>
            <a:ext cx="6517482" cy="146176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E7B0-3A4A-4A50-9784-5358ED8DD240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B6C3F-137D-40EE-B1F7-00B4E776BFE7}" type="slidenum">
              <a:rPr lang="lv-LV" altLang="lv-LV" smtClean="0"/>
              <a:pPr/>
              <a:t>‹#›</a:t>
            </a:fld>
            <a:endParaRPr lang="lv-LV" altLang="lv-LV"/>
          </a:p>
        </p:txBody>
      </p:sp>
      <p:pic>
        <p:nvPicPr>
          <p:cNvPr id="9" name="Picture 2" descr="fons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ogo_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388"/>
            <a:ext cx="2268538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2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71361"/>
            <a:ext cx="7773324" cy="8649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744165"/>
            <a:ext cx="7366899" cy="34254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5444580"/>
            <a:ext cx="7773339" cy="72733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68889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49676"/>
            <a:ext cx="7773339" cy="365255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481249"/>
            <a:ext cx="7773339" cy="169067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7523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929953"/>
            <a:ext cx="6977064" cy="290938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847358"/>
            <a:ext cx="6564224" cy="6338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660268"/>
            <a:ext cx="7773339" cy="15144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  <p:sp>
        <p:nvSpPr>
          <p:cNvPr id="11" name="TextBox 10"/>
          <p:cNvSpPr txBox="1"/>
          <p:nvPr/>
        </p:nvSpPr>
        <p:spPr>
          <a:xfrm>
            <a:off x="737626" y="946227"/>
            <a:ext cx="546888" cy="6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1" y="3325127"/>
            <a:ext cx="553641" cy="6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122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279324"/>
            <a:ext cx="7773339" cy="267696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968840"/>
            <a:ext cx="7773339" cy="1215631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70892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2" y="649676"/>
            <a:ext cx="7773339" cy="17106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522707"/>
            <a:ext cx="2474232" cy="614146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3136855"/>
            <a:ext cx="2474232" cy="303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522707"/>
            <a:ext cx="2468641" cy="614146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3136855"/>
            <a:ext cx="2477513" cy="303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522707"/>
            <a:ext cx="2478696" cy="614146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3136855"/>
            <a:ext cx="2478696" cy="303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50808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2" y="650925"/>
            <a:ext cx="7773339" cy="17093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4481248"/>
            <a:ext cx="2472307" cy="614146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2522707"/>
            <a:ext cx="2472307" cy="1624189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5095394"/>
            <a:ext cx="2472307" cy="107652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0" y="4481248"/>
            <a:ext cx="2476371" cy="614146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522707"/>
            <a:ext cx="2477514" cy="1624189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5095393"/>
            <a:ext cx="2477514" cy="107652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481248"/>
            <a:ext cx="2475511" cy="614146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522707"/>
            <a:ext cx="2478696" cy="1624189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5095391"/>
            <a:ext cx="2478790" cy="107652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770617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2522709"/>
            <a:ext cx="7773339" cy="364921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68222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49678"/>
            <a:ext cx="1914995" cy="552224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649678"/>
            <a:ext cx="5744043" cy="552224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150348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C801C-2D07-4450-A65B-9B06F1058C92}" type="datetime4">
              <a:rPr lang="lv-LV" altLang="lv-LV"/>
              <a:pPr/>
              <a:t>2020. gada 29. februāris</a:t>
            </a:fld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altLang="lv-LV"/>
              <a:t>Jānis Bērziņš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682D1-9A87-4448-B235-8887BBC4BEEC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61239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522708"/>
            <a:ext cx="7772870" cy="364921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05010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83035"/>
            <a:ext cx="7763814" cy="291674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897903"/>
            <a:ext cx="7763814" cy="145812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54718-6783-4938-93DB-A68DFBA6E27B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188DA-40D1-4B72-B1D7-6C5435E07F06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7525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59180"/>
            <a:ext cx="7773338" cy="170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522708"/>
            <a:ext cx="3829520" cy="364921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522708"/>
            <a:ext cx="3829050" cy="364921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60294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59180"/>
            <a:ext cx="7773338" cy="170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526891"/>
            <a:ext cx="3655106" cy="724697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251589"/>
            <a:ext cx="3829520" cy="29203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8" y="2526891"/>
            <a:ext cx="3661353" cy="724697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3251589"/>
            <a:ext cx="3829051" cy="29203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618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FE4A-86AB-4C6A-B8C2-B133F153879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A7FF-1A66-4960-93F7-96F55977C32F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7538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996D-46EC-4823-BDBE-CA7E3284560D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A76-C916-4F0A-9289-8B3632C15AA2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15010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49676"/>
            <a:ext cx="2951766" cy="215626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49677"/>
            <a:ext cx="4650122" cy="55222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2805938"/>
            <a:ext cx="2951767" cy="3365980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42436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08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49676"/>
            <a:ext cx="4129618" cy="215626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1" y="649677"/>
            <a:ext cx="3005851" cy="5522242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805939"/>
            <a:ext cx="4129604" cy="336597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8F1CC-8E57-42E8-8E9E-A71B40B38357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4D38C-675A-49C9-A15D-84B880773865}" type="slidenum">
              <a:rPr lang="lv-LV" altLang="lv-LV" smtClean="0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08735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73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59180"/>
            <a:ext cx="7773338" cy="1701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2" y="2522709"/>
            <a:ext cx="7773339" cy="3649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6270047"/>
            <a:ext cx="2057400" cy="389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C0DA99A-2FAB-4D5F-AD5E-F45CE598993A}" type="datetime4">
              <a:rPr lang="lv-LV" altLang="lv-LV" smtClean="0"/>
              <a:pPr/>
              <a:t>2020. gada 29. februāris</a:t>
            </a:fld>
            <a:endParaRPr lang="lv-LV" alt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6270047"/>
            <a:ext cx="5004665" cy="389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lv-LV" altLang="lv-LV" smtClean="0"/>
              <a:t>Jānis Bērziņš</a:t>
            </a:r>
            <a:endParaRPr lang="lv-LV" alt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6270047"/>
            <a:ext cx="573161" cy="389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27A8D00-4A60-479C-9AFB-83EA3EE40403}" type="slidenum">
              <a:rPr lang="lv-LV" altLang="lv-LV" smtClean="0"/>
              <a:pPr/>
              <a:t>‹#›</a:t>
            </a:fld>
            <a:endParaRPr lang="lv-LV" altLang="lv-LV"/>
          </a:p>
        </p:txBody>
      </p:sp>
      <p:pic>
        <p:nvPicPr>
          <p:cNvPr id="8" name="Picture 38" descr="fons3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9" descr="logo_02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388"/>
            <a:ext cx="2268538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8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386301"/>
            <a:ext cx="8712968" cy="267417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 mācībspēku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dzīvesdarbības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atspoguļojums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sērijā “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Laikmets un personība”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680" y="5382617"/>
            <a:ext cx="8712968" cy="796899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 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lv-LV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</a:t>
            </a:r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Aīda </a:t>
            </a:r>
            <a:r>
              <a:rPr 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Krūze</a:t>
            </a:r>
          </a:p>
          <a:p>
            <a:pPr algn="l"/>
            <a:r>
              <a:rPr lang="lv-LV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02.03.2020.</a:t>
            </a:r>
          </a:p>
          <a:p>
            <a:pPr algn="r"/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77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krājums – 2001.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34144"/>
            <a:ext cx="8642350" cy="5257131"/>
          </a:xfrm>
        </p:spPr>
        <p:txBody>
          <a:bodyPr>
            <a:normAutofit fontScale="92500" lnSpcReduction="10000"/>
          </a:bodyPr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Augusts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Rudītis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(1880–1948)	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Inta Kraukle (1937–2010)</a:t>
            </a: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Jūlijs Rozītis (1880–1952)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Līduma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Pauls Dāle (1889–1968)	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Jānis </a:t>
            </a:r>
            <a:r>
              <a:rPr lang="lv-LV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Vaivars</a:t>
            </a: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Jēkabs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Poruks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(1895–1963)	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Ruta </a:t>
            </a:r>
            <a:r>
              <a:rPr lang="lv-LV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Jākobsone</a:t>
            </a:r>
            <a:endParaRPr lang="lv-LV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Stepons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Seiļs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(1909–1979)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Lidija </a:t>
            </a:r>
            <a:r>
              <a:rPr lang="lv-LV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Polukejeva</a:t>
            </a:r>
            <a:endParaRPr lang="lv-LV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Žanis Leja (1899–1991)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Maruta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Priede</a:t>
            </a: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Erna Rubene (1910–1990)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Vineta </a:t>
            </a:r>
            <a:r>
              <a:rPr lang="lv-LV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Stīpniece</a:t>
            </a:r>
            <a:endParaRPr lang="lv-LV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 Laure (1923–1981)	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Dace </a:t>
            </a:r>
            <a:r>
              <a:rPr lang="lv-LV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Greiža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Aivars </a:t>
            </a:r>
            <a:r>
              <a:rPr lang="lv-LV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Lorencs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(dz. 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1933)	</a:t>
            </a:r>
            <a:r>
              <a:rPr lang="lv-LV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Ludmila </a:t>
            </a:r>
            <a:r>
              <a:rPr lang="lv-LV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Alne</a:t>
            </a:r>
            <a:endParaRPr lang="lv-LV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0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90" y="126033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Krājums – 2002.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278160"/>
            <a:ext cx="8642350" cy="5113115"/>
          </a:xfrm>
        </p:spPr>
        <p:txBody>
          <a:bodyPr>
            <a:normAutofit fontScale="85000" lnSpcReduction="20000"/>
          </a:bodyPr>
          <a:lstStyle/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Ernests Dinsbergs (1816–1902)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Mirdza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Jonele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Ernsts </a:t>
            </a:r>
            <a:r>
              <a:rPr lang="lv-LV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Nauks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(1819–1875)	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Voldemārs fon </a:t>
            </a:r>
            <a:r>
              <a:rPr lang="lv-LV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Knīrīms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(1849–1935)	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Vilhelms Ostvalds (1853–1932)	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Pauls </a:t>
            </a:r>
            <a:r>
              <a:rPr lang="lv-LV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Valdens</a:t>
            </a:r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(1863–1857)	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Augusts Dombrovskis (1845–1927)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Kraukle (1937–2010)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Augusts Kažoks (1863–1893)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Elita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Strazdiņa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 Atis (1861–1903)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Elita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Strazdiņa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Fricis Bārda (1880–1919)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Ilze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Jurāne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Ella Rītiņa (1879–1961)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T.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Vaivode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(1944–2011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Alfrēds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Vārdaunis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(1879–1982)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Rone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Mendelis Bašs (1919–2012)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Māra </a:t>
            </a:r>
            <a:r>
              <a:rPr lang="lv-LV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Marnauza</a:t>
            </a:r>
            <a:endParaRPr lang="lv-LV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Irīna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Švarcbaha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7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8" t="2410" r="-809" b="-2410"/>
          <a:stretch/>
        </p:blipFill>
        <p:spPr>
          <a:xfrm>
            <a:off x="2195736" y="270049"/>
            <a:ext cx="4793358" cy="5976664"/>
          </a:xfrm>
        </p:spPr>
      </p:pic>
      <p:sp>
        <p:nvSpPr>
          <p:cNvPr id="2" name="TextBox 1"/>
          <p:cNvSpPr txBox="1"/>
          <p:nvPr/>
        </p:nvSpPr>
        <p:spPr>
          <a:xfrm>
            <a:off x="1928119" y="624883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Ata Kronvalda mazmazdēls Andris Gaters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0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93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krājums – 2003.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566192"/>
            <a:ext cx="8642350" cy="4825083"/>
          </a:xfrm>
        </p:spPr>
        <p:txBody>
          <a:bodyPr/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Jēkabs Delle (1875–1950)	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T.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Vaivode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1944–2011)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Andrievs Jaunzems (1830–1888)	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Vaira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Briede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Bumbērs (1873–1943)	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Vaira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Briede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Kārlis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Ķerzums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(1918–1995)	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Vaira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Briede</a:t>
            </a: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Antonija Āre (1877–1953)	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Antra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Bukava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Ēvalds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Berzinskis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(1891–1968)	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Laima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Mūrniece</a:t>
            </a:r>
          </a:p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Imants Plotnieks (1929–2002)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Ārija </a:t>
            </a:r>
            <a:r>
              <a:rPr lang="lv-LV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Karpova 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(1941–2012</a:t>
            </a:r>
            <a:r>
              <a:rPr lang="lv-LV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27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2097"/>
            <a:ext cx="887351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krājums – 2004.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2070248"/>
            <a:ext cx="8642350" cy="4321027"/>
          </a:xfrm>
        </p:spPr>
        <p:txBody>
          <a:bodyPr>
            <a:normAutofit/>
          </a:bodyPr>
          <a:lstStyle/>
          <a:p>
            <a:r>
              <a:rPr lang="lv-LV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Aleksandrs </a:t>
            </a:r>
            <a:r>
              <a:rPr lang="lv-LV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Dauge</a:t>
            </a:r>
            <a:r>
              <a:rPr lang="lv-LV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(1868–1937)	</a:t>
            </a:r>
            <a:r>
              <a:rPr lang="lv-LV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Vaira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Andersone</a:t>
            </a:r>
          </a:p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Siliņš (1883–1960)	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Alfrēds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Staris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(1926–2011)</a:t>
            </a:r>
          </a:p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Artūrs Salaks (1891–1984)	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Gerškoviča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Jūlijs Aleksandrs Students (1898–1964)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Kraukle (1937–2010)</a:t>
            </a:r>
          </a:p>
          <a:p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Mencis (1914–2011)	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Jānis Mencis</a:t>
            </a:r>
          </a:p>
          <a:p>
            <a:pPr marL="0" indent="0">
              <a:buNone/>
            </a:pPr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Valda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Vītola</a:t>
            </a:r>
          </a:p>
          <a:p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01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558081"/>
            <a:ext cx="8860377" cy="59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krājums – 2005.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566193"/>
            <a:ext cx="8642350" cy="4825082"/>
          </a:xfrm>
        </p:spPr>
        <p:txBody>
          <a:bodyPr>
            <a:noAutofit/>
          </a:bodyPr>
          <a:lstStyle/>
          <a:p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Ernsts Gliks (1652–1705)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Ilona Riekstiņa </a:t>
            </a:r>
          </a:p>
          <a:p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Magdalēna Elizabete fon </a:t>
            </a:r>
            <a:r>
              <a:rPr lang="lv-LV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Hallarte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(1683–1750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Gvido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Straube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Cimze (1814–1881)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 </a:t>
            </a:r>
            <a:r>
              <a:rPr lang="lv-LV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Ķestere</a:t>
            </a:r>
            <a:endParaRPr lang="lv-LV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Inta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Paipala</a:t>
            </a:r>
          </a:p>
          <a:p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Vilis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Dermanis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(1875–1938)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T.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Vaivode 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1944–2011)</a:t>
            </a:r>
          </a:p>
          <a:p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Kārlis Veiss (1877–1955)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Aīda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Krūze</a:t>
            </a:r>
          </a:p>
          <a:p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Roberts Nikolajs Kalve (1906–1997)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Aīda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Krūze</a:t>
            </a:r>
          </a:p>
          <a:p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Gunārs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Zēbergs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(1932–2009)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Aīda Krūze</a:t>
            </a:r>
          </a:p>
          <a:p>
            <a:pPr marL="0" indent="0">
              <a:buNone/>
            </a:pP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 </a:t>
            </a:r>
            <a:r>
              <a:rPr lang="lv-LV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Jurkeviča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Ludvigs </a:t>
            </a:r>
            <a:r>
              <a:rPr lang="lv-LV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Grudulis</a:t>
            </a:r>
            <a:r>
              <a:rPr lang="lv-LV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(1921–2001)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Ausma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Špona</a:t>
            </a:r>
            <a:endParaRPr lang="lv-LV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Dainis Zariņš (1929–2008)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Tamāra </a:t>
            </a:r>
            <a:r>
              <a:rPr lang="lv-LV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Bogdanova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Irina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Dzina</a:t>
            </a:r>
          </a:p>
        </p:txBody>
      </p:sp>
    </p:spTree>
    <p:extLst>
      <p:ext uri="{BB962C8B-B14F-4D97-AF65-F5344CB8AC3E}">
        <p14:creationId xmlns:p14="http://schemas.microsoft.com/office/powerpoint/2010/main" val="954669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2097"/>
            <a:ext cx="8928992" cy="60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krājums – 2006.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566193"/>
            <a:ext cx="8642350" cy="4825082"/>
          </a:xfrm>
        </p:spPr>
        <p:txBody>
          <a:bodyPr>
            <a:normAutofit/>
          </a:bodyPr>
          <a:lstStyle/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Kauliņš (1863–1940)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Ķestere</a:t>
            </a:r>
            <a:endParaRPr lang="lv-LV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Eduards Pētersons (1882–1958)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Irēna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Žogla</a:t>
            </a:r>
            <a:endParaRPr lang="lv-LV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Pauls </a:t>
            </a:r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Jurevičs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(1891–1981)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Zanda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Rubene</a:t>
            </a:r>
          </a:p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Milda Liepiņa (1889–1972)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Mārtiņš Zīle (1863–1945)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Māris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Baltiņš</a:t>
            </a:r>
          </a:p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Jeļena </a:t>
            </a:r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Gorohova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(Nagla) (1925–1998)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Solveiga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Ozoliņa</a:t>
            </a:r>
          </a:p>
          <a:p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Sāra </a:t>
            </a:r>
            <a:r>
              <a:rPr lang="lv-LV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Cisere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(1920–1996)	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Solveiga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Ozoliņa</a:t>
            </a:r>
          </a:p>
          <a:p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0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9752" y="1675669"/>
            <a:ext cx="6476256" cy="1566862"/>
          </a:xfrm>
        </p:spPr>
        <p:txBody>
          <a:bodyPr>
            <a:normAutofit fontScale="90000"/>
          </a:bodyPr>
          <a:lstStyle/>
          <a:p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Laikmets un personība</a:t>
            </a:r>
            <a:b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1 - 15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56334" y="5670649"/>
            <a:ext cx="3901147" cy="1868488"/>
          </a:xfrm>
        </p:spPr>
        <p:txBody>
          <a:bodyPr/>
          <a:lstStyle/>
          <a:p>
            <a:r>
              <a:rPr lang="lv-LV" altLang="lv-LV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2000. – 2015.</a:t>
            </a:r>
            <a:endParaRPr lang="lv-LV" alt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38275"/>
            <a:ext cx="3285441" cy="4608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3008" y="3795259"/>
            <a:ext cx="500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 pedagogu dzīvesstāsti, </a:t>
            </a: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tiem 30 LU mācībspēku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0089"/>
            <a:ext cx="8712968" cy="590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4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073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39808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089"/>
            <a:ext cx="8928992" cy="5914652"/>
          </a:xfrm>
        </p:spPr>
      </p:pic>
    </p:spTree>
    <p:extLst>
      <p:ext uri="{BB962C8B-B14F-4D97-AF65-F5344CB8AC3E}">
        <p14:creationId xmlns:p14="http://schemas.microsoft.com/office/powerpoint/2010/main" val="174184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krājums – 2006.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63228"/>
            <a:ext cx="8642350" cy="5328047"/>
          </a:xfrm>
        </p:spPr>
        <p:txBody>
          <a:bodyPr>
            <a:normAutofit fontScale="92500" lnSpcReduction="20000"/>
          </a:bodyPr>
          <a:lstStyle/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Greste (1876–1951)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Andrejs Dābols</a:t>
            </a:r>
          </a:p>
          <a:p>
            <a:pPr marL="0" indent="0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Ilgars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Grosvalds</a:t>
            </a:r>
          </a:p>
          <a:p>
            <a:pPr marL="0" indent="0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Alfrēds </a:t>
            </a:r>
            <a:r>
              <a:rPr lang="lv-LV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Staris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(1926–2011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v-LV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Anita Saulīte</a:t>
            </a:r>
          </a:p>
          <a:p>
            <a:pPr marL="0" indent="0">
              <a:buNone/>
            </a:pP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Aīda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Krūze</a:t>
            </a: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Arturs Apinis (1903–1962)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T.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Vaivode 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1944–2011)</a:t>
            </a: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 Lāce (1927–2002)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Lilita </a:t>
            </a:r>
            <a:r>
              <a:rPr lang="lv-LV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Spirka</a:t>
            </a:r>
            <a:endParaRPr lang="lv-LV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Ernests Šneiders (1829–1948)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Irita </a:t>
            </a:r>
            <a:r>
              <a:rPr lang="lv-LV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Embrekte</a:t>
            </a:r>
            <a:endParaRPr lang="lv-LV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Elza Lange (1919–1996)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Inta </a:t>
            </a:r>
            <a:r>
              <a:rPr lang="lv-LV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Kraukle (1937–2010</a:t>
            </a:r>
            <a:r>
              <a:rPr lang="lv-LV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v-LV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Inese </a:t>
            </a:r>
            <a:r>
              <a:rPr lang="lv-LV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Andžāne</a:t>
            </a:r>
            <a:endParaRPr lang="lv-LV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Rihards </a:t>
            </a:r>
            <a:r>
              <a:rPr lang="lv-LV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Kondratovičs</a:t>
            </a: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(1932 - 2017)</a:t>
            </a: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Aīda Krūze</a:t>
            </a:r>
          </a:p>
          <a:p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34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089"/>
            <a:ext cx="887351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krājums – 2008.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22176"/>
            <a:ext cx="8642350" cy="4969099"/>
          </a:xfrm>
        </p:spPr>
        <p:txBody>
          <a:bodyPr>
            <a:normAutofit/>
          </a:bodyPr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Osvalds Pūpols (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1904–1941)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Rudīte Andersone</a:t>
            </a:r>
          </a:p>
          <a:p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Ksenija 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Karpova (1915–1998)	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Elizabete Karpova</a:t>
            </a: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Antonija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Karule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(1921–2001)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Zenta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Anspoka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Alfrēds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Staris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1926–2011)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Ķestere</a:t>
            </a:r>
            <a:endParaRPr lang="lv-LV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Dzidra Meikšāne (dz. 1928)	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Tija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Zīriņa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Rudzītis 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(1929 - 2019 )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Dagmāra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Ausekle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Anspaks (dz. 1929)	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Ligita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Stramkale</a:t>
            </a:r>
            <a:endParaRPr lang="lv-LV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4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0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065"/>
            <a:ext cx="8375504" cy="628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53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26033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krājums – 2008.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18122"/>
            <a:ext cx="8642350" cy="5473154"/>
          </a:xfrm>
        </p:spPr>
        <p:txBody>
          <a:bodyPr>
            <a:normAutofit/>
          </a:bodyPr>
          <a:lstStyle/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Kārlis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Kasparsons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(1865–1962)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Māris </a:t>
            </a:r>
            <a:r>
              <a:rPr lang="lv-LV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Baltiņš</a:t>
            </a: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Edmunds Ziemelis (1880–1970)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Rainis (1865–1929)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Jeļena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Vediščeva</a:t>
            </a: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Augusts </a:t>
            </a:r>
            <a:r>
              <a:rPr lang="lv-LV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Tentelis</a:t>
            </a: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(1876–1942)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Aīda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Krūze</a:t>
            </a:r>
            <a:endParaRPr lang="lv-LV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Atis Ķeniņš (1874–1961)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Dace </a:t>
            </a:r>
            <a:r>
              <a:rPr lang="lv-LV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Lagzdiņa</a:t>
            </a: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 </a:t>
            </a:r>
            <a:r>
              <a:rPr lang="lv-LV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Ķestere</a:t>
            </a:r>
            <a:endParaRPr lang="lv-LV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Jūlijs Auškāps (1884–1942)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Ilgars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Grosvalds</a:t>
            </a: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Aldonis </a:t>
            </a:r>
            <a:r>
              <a:rPr lang="lv-LV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Builis</a:t>
            </a: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(1930–2001)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Kaļķe</a:t>
            </a:r>
            <a:endParaRPr lang="lv-LV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26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5" y="691445"/>
            <a:ext cx="8165296" cy="5472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073" y="3705129"/>
            <a:ext cx="1669368" cy="24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26033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krājums – 2009.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22177"/>
            <a:ext cx="8642350" cy="4969098"/>
          </a:xfrm>
        </p:spPr>
        <p:txBody>
          <a:bodyPr>
            <a:normAutofit/>
          </a:bodyPr>
          <a:lstStyle/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Alberts </a:t>
            </a:r>
            <a:r>
              <a:rPr lang="lv-LV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Hollanders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1796–1868)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Andrejs </a:t>
            </a:r>
            <a:r>
              <a:rPr lang="lv-LV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Jesens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(1873–1958)	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Kaļķe</a:t>
            </a:r>
            <a:endParaRPr lang="lv-LV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Krišs Melnalksnis (1879–1930)	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Ērika </a:t>
            </a:r>
            <a:r>
              <a:rPr lang="lv-LV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Vugule</a:t>
            </a:r>
            <a:endParaRPr lang="lv-LV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 Svenne (1886–1938)	</a:t>
            </a:r>
            <a:r>
              <a:rPr 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Jeļena </a:t>
            </a:r>
            <a:r>
              <a:rPr lang="lv-LV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Vediščeva</a:t>
            </a:r>
            <a:endParaRPr lang="lv-LV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Arvīds </a:t>
            </a:r>
            <a:r>
              <a:rPr lang="lv-LV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Dzērvītis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(1897–1942)	</a:t>
            </a:r>
            <a:r>
              <a:rPr lang="lv-LV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Eridiana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Oļehnoviča</a:t>
            </a:r>
            <a:endParaRPr lang="lv-LV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Kārlis </a:t>
            </a:r>
            <a:r>
              <a:rPr lang="lv-LV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Traviņš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(1894–1964)	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Guntars </a:t>
            </a:r>
            <a:r>
              <a:rPr lang="lv-LV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Bernāts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Ingrida </a:t>
            </a:r>
            <a:r>
              <a:rPr lang="lv-LV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Gutberga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(dz. 1930)	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Maruta </a:t>
            </a:r>
            <a:r>
              <a:rPr lang="lv-LV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Sīle</a:t>
            </a:r>
          </a:p>
          <a:p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Aīda Krūze (dz. </a:t>
            </a:r>
            <a:r>
              <a:rPr 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1949</a:t>
            </a:r>
            <a:r>
              <a:rPr lang="lv-LV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lv-LV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 </a:t>
            </a:r>
            <a:r>
              <a:rPr lang="lv-LV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Ķestere</a:t>
            </a:r>
            <a:endParaRPr lang="lv-LV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0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62" y="342057"/>
            <a:ext cx="7773338" cy="546973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 rakstu krājumu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926233"/>
            <a:ext cx="7772870" cy="4245685"/>
          </a:xfrm>
        </p:spPr>
        <p:txBody>
          <a:bodyPr>
            <a:normAutofit lnSpcReduction="10000"/>
          </a:bodyPr>
          <a:lstStyle/>
          <a:p>
            <a:r>
              <a:rPr 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Žurnāls “Skolotājs” (līdz 2011.).</a:t>
            </a:r>
          </a:p>
          <a:p>
            <a:endParaRPr 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Žurnāls “Austrālijas Latvietis” (2002., 2004.)</a:t>
            </a:r>
          </a:p>
          <a:p>
            <a:endParaRPr 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Nobik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Attila;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Kestere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Iveta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Gulzynska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Justyna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'History of education journals and the development of historical research on education in Eastern Europe (1990-2016)' 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for the Historiography of Education, Vol.2, 2019, p.141-155</a:t>
            </a:r>
            <a:r>
              <a:rPr lang="en-US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515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8081"/>
            <a:ext cx="8856984" cy="59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26033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krājums – 2010.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91220"/>
            <a:ext cx="8642350" cy="5400055"/>
          </a:xfrm>
        </p:spPr>
        <p:txBody>
          <a:bodyPr>
            <a:normAutofit fontScale="92500"/>
          </a:bodyPr>
          <a:lstStyle/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Juris </a:t>
            </a:r>
            <a:r>
              <a:rPr lang="lv-LV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Plāķis</a:t>
            </a: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(1869–1942)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Sarma </a:t>
            </a:r>
            <a:r>
              <a:rPr lang="lv-LV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Kļaviņa</a:t>
            </a:r>
            <a:endParaRPr lang="lv-LV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Alberts Mucenieks (1904–1972)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Sarmīte Kubuliņa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Kaļķe</a:t>
            </a:r>
            <a:endParaRPr lang="lv-LV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Rudolfs Krūmiņš (1904–1982)	</a:t>
            </a:r>
            <a:r>
              <a:rPr lang="lv-LV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Ilze </a:t>
            </a:r>
            <a:r>
              <a:rPr lang="lv-LV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Krūmiņa</a:t>
            </a:r>
            <a:endParaRPr lang="lv-LV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Arnolds Osvalds Krauklis (1920–2003)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Inta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Kraukle </a:t>
            </a:r>
            <a:endParaRPr lang="lv-LV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1937–2010)</a:t>
            </a: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Ilmārs Jānis Freidenfelds (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1929–2008)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Dace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Markus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Leonīds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Keirāns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(1925 - 2016)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T.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Vaivode 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1944–2011)</a:t>
            </a: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Jānis Klētnieks (dz. 1929)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Ilgars</a:t>
            </a:r>
            <a:r>
              <a:rPr lang="lv-LV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Grosvalds</a:t>
            </a:r>
          </a:p>
          <a:p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10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02097"/>
            <a:ext cx="7703188" cy="57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krājums – 2011.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18121"/>
            <a:ext cx="8642350" cy="5473154"/>
          </a:xfrm>
        </p:spPr>
        <p:txBody>
          <a:bodyPr>
            <a:normAutofit/>
          </a:bodyPr>
          <a:lstStyle/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Elfrīda Lauva (1896–1988)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Trinīte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Valdis Avotiņš (1930–2008)	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Skaidrīte </a:t>
            </a:r>
            <a:r>
              <a:rPr lang="lv-LV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Liepiņa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Skaidrīte Liepiņa (dz. 1928)	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Skaidrīte </a:t>
            </a:r>
            <a:r>
              <a:rPr lang="lv-LV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Liepiņa</a:t>
            </a: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Judīte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Lūse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1930 - 2015 )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Sarmīte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Tūbele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Maija </a:t>
            </a:r>
            <a:r>
              <a:rPr lang="lv-LV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Valce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(1936–2004)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Māra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Burčaka</a:t>
            </a:r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 Baumane (dz. 1940)	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Rasma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Vīgante</a:t>
            </a:r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20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opbil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8121"/>
            <a:ext cx="8894280" cy="537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1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98041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krājums – 2013.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63228"/>
            <a:ext cx="8642350" cy="5328047"/>
          </a:xfrm>
        </p:spPr>
        <p:txBody>
          <a:bodyPr>
            <a:normAutofit fontScale="85000" lnSpcReduction="20000"/>
          </a:bodyPr>
          <a:lstStyle/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Marta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Rinka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(1880–1953)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Vineta </a:t>
            </a:r>
            <a:r>
              <a:rPr lang="lv-LV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Jonīte</a:t>
            </a:r>
            <a:endParaRPr lang="lv-LV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Johanna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Rinka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(1893–1982)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Zigmunde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 Ašmane-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Sietiņsone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(1885–1967)	</a:t>
            </a:r>
            <a:r>
              <a:rPr lang="lv-LV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Gunta </a:t>
            </a:r>
            <a:r>
              <a:rPr lang="lv-LV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Marihina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Elfrīda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Rapa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(1901–1966)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Vera </a:t>
            </a:r>
            <a:r>
              <a:rPr lang="lv-LV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Kalcenaua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Helga Grase (1908–1979)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Elita </a:t>
            </a:r>
            <a:r>
              <a:rPr lang="lv-LV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Stikute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Klāra Andersone (1908–1999)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Ieva </a:t>
            </a:r>
            <a:r>
              <a:rPr lang="lv-LV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Mīlgrāve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Lūcija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Prindule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(1925–2013)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Arturs </a:t>
            </a:r>
            <a:r>
              <a:rPr lang="lv-LV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Medveckis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Valentīna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Hibnere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(1926–2001)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Diāna </a:t>
            </a:r>
            <a:r>
              <a:rPr lang="lv-LV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Rumpīte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Dzidra </a:t>
            </a:r>
            <a:r>
              <a:rPr lang="lv-LV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Meikšāne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Marta Aveniņa (dz. 1926)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I. </a:t>
            </a:r>
            <a:r>
              <a:rPr lang="lv-LV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Kaņepēja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Daina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Dzintere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(dz. 1932)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Valentīna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Romenkova</a:t>
            </a:r>
            <a:endParaRPr lang="lv-LV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Daina </a:t>
            </a:r>
            <a:r>
              <a:rPr lang="lv-LV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Lieģeniece</a:t>
            </a:r>
            <a:r>
              <a:rPr lang="lv-LV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(dz. 1940)	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 </a:t>
            </a:r>
            <a:r>
              <a:rPr lang="lv-LV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Samuseviča</a:t>
            </a:r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62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073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95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760" y="2574305"/>
            <a:ext cx="6476256" cy="1566862"/>
          </a:xfrm>
        </p:spPr>
        <p:txBody>
          <a:bodyPr>
            <a:normAutofit fontScale="90000"/>
          </a:bodyPr>
          <a:lstStyle/>
          <a:p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Laikmets un personība</a:t>
            </a:r>
            <a:b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8136" y="5587975"/>
            <a:ext cx="1872208" cy="696206"/>
          </a:xfrm>
        </p:spPr>
        <p:txBody>
          <a:bodyPr/>
          <a:lstStyle/>
          <a:p>
            <a:r>
              <a:rPr lang="lv-LV" alt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2015.</a:t>
            </a: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38275"/>
            <a:ext cx="328544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41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0" y="702097"/>
            <a:ext cx="8862524" cy="5904656"/>
          </a:xfrm>
        </p:spPr>
      </p:pic>
    </p:spTree>
    <p:extLst>
      <p:ext uri="{BB962C8B-B14F-4D97-AF65-F5344CB8AC3E}">
        <p14:creationId xmlns:p14="http://schemas.microsoft.com/office/powerpoint/2010/main" val="1843672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79" name="Rectangle 15"/>
          <p:cNvSpPr>
            <a:spLocks noGrp="1" noChangeArrowheads="1"/>
          </p:cNvSpPr>
          <p:nvPr>
            <p:ph idx="1"/>
          </p:nvPr>
        </p:nvSpPr>
        <p:spPr>
          <a:xfrm>
            <a:off x="250825" y="342057"/>
            <a:ext cx="8642350" cy="6480719"/>
          </a:xfrm>
        </p:spPr>
        <p:txBody>
          <a:bodyPr>
            <a:normAutofit fontScale="92500" lnSpcReduction="10000"/>
          </a:bodyPr>
          <a:lstStyle/>
          <a:p>
            <a:pPr indent="0" algn="ctr">
              <a:spcBef>
                <a:spcPts val="0"/>
              </a:spcBef>
            </a:pPr>
            <a:endParaRPr lang="lv-LV" alt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</a:pPr>
            <a:endParaRPr lang="lv-LV" alt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Pedagoģijas zinātnes attīstība no </a:t>
            </a:r>
            <a:r>
              <a:rPr lang="pl-PL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adsimta 20. </a:t>
            </a: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adiem līdz</a:t>
            </a: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60. gadu sākumam</a:t>
            </a:r>
          </a:p>
          <a:p>
            <a:pPr indent="0">
              <a:spcBef>
                <a:spcPts val="0"/>
              </a:spcBef>
            </a:pPr>
            <a:endParaRPr lang="en-US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</a:t>
            </a:r>
            <a:r>
              <a:rPr lang="en-US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zola</a:t>
            </a: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Pedagoģijas zinātnisko pētījumu attīstība Latvijā (1960–1990)</a:t>
            </a:r>
          </a:p>
          <a:p>
            <a:pPr indent="0">
              <a:spcBef>
                <a:spcPts val="0"/>
              </a:spcBef>
            </a:pPr>
            <a:endParaRPr lang="en-US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Ausma</a:t>
            </a:r>
            <a:r>
              <a:rPr lang="en-US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altLang="lv-LV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pona</a:t>
            </a:r>
            <a:endParaRPr lang="lv-LV" alt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</a:pP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</a:pPr>
            <a:endParaRPr lang="en-US" alt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Pedagoģijas zinātne pēc Latvijas neatkarības atjaunošanas</a:t>
            </a:r>
          </a:p>
          <a:p>
            <a:pPr indent="0">
              <a:spcBef>
                <a:spcPts val="0"/>
              </a:spcBef>
            </a:pP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Zanda</a:t>
            </a:r>
            <a:r>
              <a:rPr lang="en-US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lv-LV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ubene</a:t>
            </a:r>
            <a:endParaRPr lang="en-US" alt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</a:pPr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Pirmais Latvijas Universitātes goda doktors pedagoģijā Aleksandrs </a:t>
            </a:r>
            <a:r>
              <a:rPr 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Dauge</a:t>
            </a: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(1868–1937)</a:t>
            </a:r>
          </a:p>
          <a:p>
            <a:pPr indent="0">
              <a:spcBef>
                <a:spcPts val="0"/>
              </a:spcBef>
            </a:pPr>
            <a:endParaRPr lang="en-US" alt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Alīda</a:t>
            </a:r>
            <a:r>
              <a:rPr lang="en-US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igmunde</a:t>
            </a:r>
            <a:endParaRPr lang="en-US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</a:pPr>
            <a:endParaRPr lang="en-US" alt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2097"/>
            <a:ext cx="881156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79" name="Rectangle 15"/>
          <p:cNvSpPr>
            <a:spLocks noGrp="1" noChangeArrowheads="1"/>
          </p:cNvSpPr>
          <p:nvPr>
            <p:ph idx="1"/>
          </p:nvPr>
        </p:nvSpPr>
        <p:spPr>
          <a:xfrm>
            <a:off x="250825" y="270050"/>
            <a:ext cx="8642350" cy="6121226"/>
          </a:xfrm>
        </p:spPr>
        <p:txBody>
          <a:bodyPr/>
          <a:lstStyle/>
          <a:p>
            <a:pPr indent="0">
              <a:spcBef>
                <a:spcPts val="0"/>
              </a:spcBef>
            </a:pP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</a:pP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</a:pP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Ovīdija </a:t>
            </a:r>
            <a:r>
              <a:rPr 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Dekrolī</a:t>
            </a: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biogrāfijas izaicinājums: kolektīvās biogrāfijas gadījums?</a:t>
            </a: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</a:pP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Andželo </a:t>
            </a:r>
            <a:r>
              <a:rPr lang="lv-LV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Gorps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Franks </a:t>
            </a:r>
            <a:r>
              <a:rPr lang="lv-LV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Simons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Marks </a:t>
            </a:r>
            <a:r>
              <a:rPr lang="lv-LV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Depāpe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>
              <a:spcBef>
                <a:spcPts val="0"/>
              </a:spcBef>
            </a:pPr>
            <a:endParaRPr lang="en-US" alt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Jans</a:t>
            </a: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Huss</a:t>
            </a: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 ‘minor’ pedagogs un viņa piemiņa</a:t>
            </a: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Tjāgu</a:t>
            </a:r>
            <a:r>
              <a:rPr lang="en-US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oržiss</a:t>
            </a:r>
            <a:r>
              <a:rPr lang="en-US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giars</a:t>
            </a: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endParaRPr 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Pedagoģijas vēstures pētījumu metodoloģijas pamatproblēmas</a:t>
            </a: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Grigorijs</a:t>
            </a:r>
            <a:r>
              <a:rPr lang="en-US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orņetovs</a:t>
            </a:r>
            <a:endParaRPr lang="en-US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alt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96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79" name="Rectangle 15"/>
          <p:cNvSpPr>
            <a:spLocks noGrp="1" noChangeArrowheads="1"/>
          </p:cNvSpPr>
          <p:nvPr>
            <p:ph idx="1"/>
          </p:nvPr>
        </p:nvSpPr>
        <p:spPr>
          <a:xfrm>
            <a:off x="250825" y="54025"/>
            <a:ext cx="8642350" cy="6337251"/>
          </a:xfrm>
        </p:spPr>
        <p:txBody>
          <a:bodyPr>
            <a:norm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lv-LV" altLang="lv-LV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 Goda doktori pedagoģijā</a:t>
            </a:r>
          </a:p>
          <a:p>
            <a:pPr indent="0">
              <a:spcBef>
                <a:spcPts val="0"/>
              </a:spcBef>
              <a:buNone/>
            </a:pPr>
            <a:endParaRPr lang="lv-LV" altLang="lv-LV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Profesors G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ünther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öhme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kopš 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g.</a:t>
            </a:r>
          </a:p>
          <a:p>
            <a:pPr indent="0" algn="r">
              <a:spcBef>
                <a:spcPts val="0"/>
              </a:spcBef>
              <a:buNone/>
            </a:pP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</a:t>
            </a:r>
            <a:r>
              <a:rPr lang="en-US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Ķ</a:t>
            </a: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estere</a:t>
            </a:r>
            <a:endParaRPr lang="lv-LV" alt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endParaRPr lang="en-US" alt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D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ieter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chulz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kopš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2002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g.</a:t>
            </a:r>
            <a:endParaRPr lang="en-US" altLang="lv-LV" sz="24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Aīda</a:t>
            </a:r>
            <a:r>
              <a:rPr lang="en-US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rūze</a:t>
            </a:r>
            <a:endParaRPr lang="lv-LV" alt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endParaRPr lang="lv-LV" alt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osef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eld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kopš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2007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g.</a:t>
            </a:r>
            <a:endParaRPr lang="en-US" altLang="lv-LV" sz="24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Zanda</a:t>
            </a:r>
            <a:r>
              <a:rPr lang="en-US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ubene</a:t>
            </a:r>
            <a:endParaRPr lang="lv-LV" alt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endParaRPr lang="en-US" alt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ristaps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uris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lv-LV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eggi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kopš</a:t>
            </a:r>
            <a:r>
              <a:rPr lang="en-US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  <a:r>
              <a:rPr lang="lv-LV" altLang="lv-LV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.g.</a:t>
            </a:r>
            <a:endParaRPr lang="en-US" altLang="lv-LV" sz="24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Aīda</a:t>
            </a:r>
            <a:r>
              <a:rPr lang="en-US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rūze</a:t>
            </a:r>
            <a:r>
              <a:rPr lang="en-US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v-LV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altLang="lv-LV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nita</a:t>
            </a:r>
            <a:r>
              <a:rPr lang="en-US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altLang="lv-LV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mite</a:t>
            </a:r>
            <a:endParaRPr lang="lv-LV" altLang="lv-LV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alt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41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79" name="Rectangle 15"/>
          <p:cNvSpPr>
            <a:spLocks noGrp="1" noChangeArrowheads="1"/>
          </p:cNvSpPr>
          <p:nvPr>
            <p:ph idx="1"/>
          </p:nvPr>
        </p:nvSpPr>
        <p:spPr>
          <a:xfrm>
            <a:off x="250824" y="1134144"/>
            <a:ext cx="8785671" cy="5257131"/>
          </a:xfrm>
        </p:spPr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en-US" altLang="lv-LV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lv-LV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rne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lv-LV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arlsen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kopš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2010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.g.</a:t>
            </a: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Irina </a:t>
            </a:r>
            <a:r>
              <a:rPr lang="lv-LV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lv-LV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aslo</a:t>
            </a:r>
            <a:endParaRPr lang="lv-LV" alt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lv-LV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ünter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lv-LV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udwig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lv-LV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uber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kopš</a:t>
            </a:r>
            <a:r>
              <a:rPr lang="en-US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</a:t>
            </a:r>
            <a:r>
              <a:rPr lang="lv-LV" altLang="lv-LV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g.</a:t>
            </a:r>
            <a:endParaRPr lang="en-US" altLang="lv-LV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Irina </a:t>
            </a:r>
            <a:r>
              <a:rPr lang="lv-LV" alt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lv-LV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aslo</a:t>
            </a:r>
            <a:endParaRPr lang="en-US" alt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Samuel </a:t>
            </a:r>
            <a:r>
              <a:rPr lang="lv-LV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Gento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Palacios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kopš 2014. g.</a:t>
            </a:r>
          </a:p>
          <a:p>
            <a:pPr indent="0" algn="r">
              <a:spcBef>
                <a:spcPts val="0"/>
              </a:spcBef>
              <a:buNone/>
            </a:pP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Manuels </a:t>
            </a:r>
            <a:r>
              <a:rPr lang="lv-LV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Fernandezs</a:t>
            </a:r>
            <a:endParaRPr lang="lv-LV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Volodymyr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Yevtukh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kopš 2014. g.</a:t>
            </a:r>
          </a:p>
          <a:p>
            <a:pPr indent="0" algn="r">
              <a:spcBef>
                <a:spcPts val="0"/>
              </a:spcBef>
              <a:buNone/>
            </a:pP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Rudīte Andersone</a:t>
            </a:r>
          </a:p>
          <a:p>
            <a:pPr indent="0">
              <a:spcBef>
                <a:spcPts val="0"/>
              </a:spcBef>
              <a:buNone/>
            </a:pPr>
            <a:endParaRPr lang="lv-LV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en-US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 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lv-LV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epaepe</a:t>
            </a:r>
            <a:r>
              <a:rPr lang="en-US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kopš</a:t>
            </a:r>
            <a:r>
              <a:rPr lang="en-US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  <a:r>
              <a:rPr lang="lv-LV" altLang="lv-LV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g.</a:t>
            </a:r>
            <a:endParaRPr lang="en-US" altLang="lv-LV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Bef>
                <a:spcPts val="0"/>
              </a:spcBef>
              <a:buNone/>
            </a:pP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Iveta</a:t>
            </a:r>
            <a:r>
              <a:rPr lang="en-US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Ķ</a:t>
            </a:r>
            <a:r>
              <a:rPr lang="en-US" alt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estere</a:t>
            </a:r>
            <a:endParaRPr lang="en-US" alt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27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4040" r="57087" b="63640"/>
          <a:stretch/>
        </p:blipFill>
        <p:spPr>
          <a:xfrm>
            <a:off x="217166" y="1422177"/>
            <a:ext cx="877297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92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2097"/>
            <a:ext cx="8640960" cy="56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55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42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2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0129"/>
            <a:ext cx="8424936" cy="5272283"/>
          </a:xfrm>
        </p:spPr>
      </p:pic>
    </p:spTree>
    <p:extLst>
      <p:ext uri="{BB962C8B-B14F-4D97-AF65-F5344CB8AC3E}">
        <p14:creationId xmlns:p14="http://schemas.microsoft.com/office/powerpoint/2010/main" val="2793500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44" y="774105"/>
            <a:ext cx="8569325" cy="576064"/>
          </a:xfrm>
        </p:spPr>
        <p:txBody>
          <a:bodyPr>
            <a:normAutofit fontScale="90000"/>
          </a:bodyPr>
          <a:lstStyle/>
          <a:p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memoriam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998240"/>
            <a:ext cx="8642350" cy="4393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Autori: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Inta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Kraukle 			(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1937 – 2010)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Eleonora Terēzija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Vaivode	(1944 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2011)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Alfrēds </a:t>
            </a:r>
            <a:r>
              <a:rPr lang="lv-LV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Staris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(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 – 2011)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Ārija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Karpova 			(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 – 2012)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Andris Dzenis                           (LU 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Muzeja fotogrāfs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lv-LV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Ilgars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Grosvalds 		(1927 - 2019)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37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26034"/>
            <a:ext cx="7773338" cy="720080"/>
          </a:xfrm>
        </p:spPr>
        <p:txBody>
          <a:bodyPr>
            <a:normAutofit/>
          </a:bodyPr>
          <a:lstStyle/>
          <a:p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Secinājumi</a:t>
            </a:r>
            <a:endParaRPr 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46114"/>
            <a:ext cx="8784976" cy="6264695"/>
          </a:xfrm>
        </p:spPr>
        <p:txBody>
          <a:bodyPr>
            <a:normAutofit/>
          </a:bodyPr>
          <a:lstStyle/>
          <a:p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 </a:t>
            </a:r>
            <a:r>
              <a:rPr 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docētāju – dažādu zinātņu pārstāvju – darbības atspoguļojums atklāj laikmeta iezīmes un  augstskolas pedagoģijas problēmas. Pētījumi par personībām apliecina, ka zinātniskajai kvalifikācijai un pedagoģiskajām prasmēm ir būtiska nozīme augstskolas pedagoģiskajā procesā.</a:t>
            </a:r>
          </a:p>
          <a:p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Katra </a:t>
            </a:r>
            <a:r>
              <a:rPr 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pētītajām personībām ir devusi nozīmīgu ieguldījumu savas zinātnes nozares un augstskolas pedagoģijas attīstībā.</a:t>
            </a:r>
          </a:p>
          <a:p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Vēsturiskie </a:t>
            </a:r>
            <a:r>
              <a:rPr 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fakti apliecina, ka LU kopš tās dibināšanas īpaša uzmanība bijusi pievērsta skolotāju sagatavošanai.</a:t>
            </a:r>
          </a:p>
          <a:p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Raksti </a:t>
            </a:r>
            <a:r>
              <a:rPr 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papildina LU vēsturi ar ziņām par Pedagoģijas nodaļu, Pedagoģijas un psiholoģijas katedru/institūtu, Pedagoģijas, psiholoģijas un mākslas fakultāti.</a:t>
            </a:r>
          </a:p>
          <a:p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Pedagoģijas </a:t>
            </a:r>
            <a:r>
              <a:rPr 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vēstures sērija apliecina būtisku muzeja darbības jomu, t.i. avotos balstīta pētniecība; personību piemiņas saglabāšana un popularizēšana.</a:t>
            </a:r>
          </a:p>
          <a:p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Sērija </a:t>
            </a:r>
            <a:r>
              <a:rPr lang="lv-LV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ieguvusi pieaugošu nozīmi un vērtību, turpinot attīstīt biogrāfisko žanru, par ko liecina atsauces studentu darbos, kā arī mācībspēku zinātniskajos darbos.</a:t>
            </a:r>
          </a:p>
          <a:p>
            <a:endParaRPr 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22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2" y="1566193"/>
            <a:ext cx="7773339" cy="4605726"/>
          </a:xfrm>
        </p:spPr>
        <p:txBody>
          <a:bodyPr/>
          <a:lstStyle/>
          <a:p>
            <a:pPr marL="0" indent="0">
              <a:buNone/>
            </a:pPr>
            <a:r>
              <a:rPr lang="lv-LV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Laikmetā, kad vairums publicēto grāmatu tiecas vai nu izklaidēt, vai informēt, ir skaisti iepazīt tādas, kas cenšas arī iedvesmot un var mūs pašus padarīt par labākiem cilvēkiem un labākiem skolotājiem.</a:t>
            </a:r>
          </a:p>
          <a:p>
            <a:pPr marL="0" indent="0" algn="r">
              <a:buNone/>
            </a:pPr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Pedagogs, literatūrkritiķis Eduards </a:t>
            </a:r>
            <a:r>
              <a:rPr lang="lv-LV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Silkalns</a:t>
            </a:r>
            <a:endParaRPr lang="lv-LV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332" y="5022577"/>
            <a:ext cx="7773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  <a:endParaRPr lang="lv-LV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1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27584" y="5238601"/>
            <a:ext cx="7416824" cy="933316"/>
          </a:xfrm>
        </p:spPr>
        <p:txBody>
          <a:bodyPr/>
          <a:lstStyle/>
          <a:p>
            <a:pPr marL="0" indent="0" algn="ctr">
              <a:buNone/>
            </a:pPr>
            <a:r>
              <a:rPr lang="lv-LV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Pedagoģijas muzejs Kronvalda bulv. 4 un Anniņmuižā kā studiju un pētniecības vieta (1990 - 2018)</a:t>
            </a:r>
            <a:endParaRPr lang="lv-LV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342057"/>
            <a:ext cx="7200800" cy="479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45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26033"/>
            <a:ext cx="8569325" cy="865187"/>
          </a:xfrm>
        </p:spPr>
        <p:txBody>
          <a:bodyPr/>
          <a:lstStyle/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krājums - 2000.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91219"/>
            <a:ext cx="8642350" cy="59035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2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Raksti par šādām personībām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2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Autori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Johans Gotfrīds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Herders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1744–1803)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Valentīna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Lauziniece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Garlībs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Helvigs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Merķelis (1769–1850)	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Ināra Studente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Atis Kronvalds (1837–1875)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Laila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Grāvere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Auseklis (1850–1879)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Aija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Maslovska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Reinis Kaudzīte (1839–1920)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Paula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Matīss Kaudzīte (1848–1926)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Ilga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Paula</a:t>
            </a: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Vilis Plūdons (1874–1940)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Santa 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Rūja</a:t>
            </a:r>
          </a:p>
          <a:p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Meikuls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Apeļs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(1901–1942)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Kaļķe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Jezups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Cakuls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(1898–1942)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Kaļķe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Joņs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Turkopuļs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(1899–1939)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Kaļķe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Pēteris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Gilučs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(1907–1945)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Baiba </a:t>
            </a:r>
            <a:r>
              <a:rPr lang="lv-LV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KAļķe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Ludis Bērziņš (1870–1965)	</a:t>
            </a:r>
            <a:r>
              <a:rPr lang="lv-LV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lv-LV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Silvija </a:t>
            </a:r>
            <a:r>
              <a:rPr lang="lv-LV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Boboka</a:t>
            </a:r>
            <a:endParaRPr lang="lv-LV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Erna </a:t>
            </a:r>
            <a:r>
              <a:rPr lang="lv-LV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Puknas-Traviņa</a:t>
            </a:r>
            <a:r>
              <a:rPr lang="lv-LV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(1906–1996)	</a:t>
            </a:r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Laura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Romanoviča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8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774105"/>
            <a:ext cx="8853195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089"/>
            <a:ext cx="8928992" cy="60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089"/>
            <a:ext cx="8928992" cy="59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2266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2413</TotalTime>
  <Words>713</Words>
  <Application>Microsoft Office PowerPoint</Application>
  <PresentationFormat>Pielāgots</PresentationFormat>
  <Paragraphs>238</Paragraphs>
  <Slides>49</Slides>
  <Notes>2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49</vt:i4>
      </vt:variant>
    </vt:vector>
  </HeadingPairs>
  <TitlesOfParts>
    <vt:vector size="50" baseType="lpstr">
      <vt:lpstr>Droplet</vt:lpstr>
      <vt:lpstr>LU mācībspēku dzīvesdarbības atspoguļojums sērijā “Laikmets un personība”</vt:lpstr>
      <vt:lpstr>Laikmets un personība 1 - 15</vt:lpstr>
      <vt:lpstr>Par rakstu krājumu</vt:lpstr>
      <vt:lpstr>PowerPoint prezentācija</vt:lpstr>
      <vt:lpstr>PowerPoint prezentācija</vt:lpstr>
      <vt:lpstr>1. krājums - 2000.</vt:lpstr>
      <vt:lpstr>PowerPoint prezentācija</vt:lpstr>
      <vt:lpstr>PowerPoint prezentācija</vt:lpstr>
      <vt:lpstr>PowerPoint prezentācija</vt:lpstr>
      <vt:lpstr>2. krājums – 2001.</vt:lpstr>
      <vt:lpstr>3. Krājums – 2002.</vt:lpstr>
      <vt:lpstr>PowerPoint prezentācija</vt:lpstr>
      <vt:lpstr>4. krājums – 2003.</vt:lpstr>
      <vt:lpstr>PowerPoint prezentācija</vt:lpstr>
      <vt:lpstr>5. krājums – 2004.</vt:lpstr>
      <vt:lpstr>PowerPoint prezentācija</vt:lpstr>
      <vt:lpstr>6. krājums – 2005.</vt:lpstr>
      <vt:lpstr>PowerPoint prezentācija</vt:lpstr>
      <vt:lpstr>7. krājums – 2006.</vt:lpstr>
      <vt:lpstr>PowerPoint prezentācija</vt:lpstr>
      <vt:lpstr>PowerPoint prezentācija</vt:lpstr>
      <vt:lpstr>PowerPoint prezentācija</vt:lpstr>
      <vt:lpstr>8. krājums – 2006.</vt:lpstr>
      <vt:lpstr>PowerPoint prezentācija</vt:lpstr>
      <vt:lpstr>9. krājums – 2008.</vt:lpstr>
      <vt:lpstr>PowerPoint prezentācija</vt:lpstr>
      <vt:lpstr>10. krājums – 2008.</vt:lpstr>
      <vt:lpstr>PowerPoint prezentācija</vt:lpstr>
      <vt:lpstr>11. krājums – 2009.</vt:lpstr>
      <vt:lpstr>PowerPoint prezentācija</vt:lpstr>
      <vt:lpstr>12. krājums – 2010.</vt:lpstr>
      <vt:lpstr>PowerPoint prezentācija</vt:lpstr>
      <vt:lpstr>13. krājums – 2011.</vt:lpstr>
      <vt:lpstr>PowerPoint prezentācija</vt:lpstr>
      <vt:lpstr>14. krājums – 2013.</vt:lpstr>
      <vt:lpstr>PowerPoint prezentācija</vt:lpstr>
      <vt:lpstr>Laikmets un personība 15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In memoriam</vt:lpstr>
      <vt:lpstr>Secinājumi</vt:lpstr>
      <vt:lpstr>PowerPoint prezentācija</vt:lpstr>
    </vt:vector>
  </TitlesOfParts>
  <Company>Latvijas Universitātes med. fakultāte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lietotajs</cp:lastModifiedBy>
  <cp:revision>319</cp:revision>
  <cp:lastPrinted>2020-02-26T11:40:27Z</cp:lastPrinted>
  <dcterms:created xsi:type="dcterms:W3CDTF">2004-03-09T15:09:36Z</dcterms:created>
  <dcterms:modified xsi:type="dcterms:W3CDTF">2020-02-29T18:03:56Z</dcterms:modified>
</cp:coreProperties>
</file>