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0" r:id="rId4"/>
    <p:sldId id="261" r:id="rId5"/>
    <p:sldId id="263" r:id="rId6"/>
    <p:sldId id="264" r:id="rId7"/>
    <p:sldId id="259" r:id="rId8"/>
    <p:sldId id="262"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FC6BA4-028E-4B1A-805F-5A247961B696}" type="datetimeFigureOut">
              <a:rPr lang="en-US" smtClean="0"/>
              <a:t>2020-02-28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A3159-F426-4754-8EF7-45041C784DD4}" type="slidenum">
              <a:rPr lang="en-US" smtClean="0"/>
              <a:t>‹#›</a:t>
            </a:fld>
            <a:endParaRPr lang="en-US"/>
          </a:p>
        </p:txBody>
      </p:sp>
    </p:spTree>
    <p:extLst>
      <p:ext uri="{BB962C8B-B14F-4D97-AF65-F5344CB8AC3E}">
        <p14:creationId xmlns:p14="http://schemas.microsoft.com/office/powerpoint/2010/main" val="73892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FC6BA4-028E-4B1A-805F-5A247961B696}" type="datetimeFigureOut">
              <a:rPr lang="en-US" smtClean="0"/>
              <a:t>2020-02-28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A3159-F426-4754-8EF7-45041C784DD4}" type="slidenum">
              <a:rPr lang="en-US" smtClean="0"/>
              <a:t>‹#›</a:t>
            </a:fld>
            <a:endParaRPr lang="en-US"/>
          </a:p>
        </p:txBody>
      </p:sp>
    </p:spTree>
    <p:extLst>
      <p:ext uri="{BB962C8B-B14F-4D97-AF65-F5344CB8AC3E}">
        <p14:creationId xmlns:p14="http://schemas.microsoft.com/office/powerpoint/2010/main" val="232736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FC6BA4-028E-4B1A-805F-5A247961B696}" type="datetimeFigureOut">
              <a:rPr lang="en-US" smtClean="0"/>
              <a:t>2020-02-28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A3159-F426-4754-8EF7-45041C784DD4}" type="slidenum">
              <a:rPr lang="en-US" smtClean="0"/>
              <a:t>‹#›</a:t>
            </a:fld>
            <a:endParaRPr lang="en-US"/>
          </a:p>
        </p:txBody>
      </p:sp>
    </p:spTree>
    <p:extLst>
      <p:ext uri="{BB962C8B-B14F-4D97-AF65-F5344CB8AC3E}">
        <p14:creationId xmlns:p14="http://schemas.microsoft.com/office/powerpoint/2010/main" val="92036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FC6BA4-028E-4B1A-805F-5A247961B696}" type="datetimeFigureOut">
              <a:rPr lang="en-US" smtClean="0"/>
              <a:t>2020-02-28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A3159-F426-4754-8EF7-45041C784DD4}" type="slidenum">
              <a:rPr lang="en-US" smtClean="0"/>
              <a:t>‹#›</a:t>
            </a:fld>
            <a:endParaRPr lang="en-US"/>
          </a:p>
        </p:txBody>
      </p:sp>
    </p:spTree>
    <p:extLst>
      <p:ext uri="{BB962C8B-B14F-4D97-AF65-F5344CB8AC3E}">
        <p14:creationId xmlns:p14="http://schemas.microsoft.com/office/powerpoint/2010/main" val="286245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FC6BA4-028E-4B1A-805F-5A247961B696}" type="datetimeFigureOut">
              <a:rPr lang="en-US" smtClean="0"/>
              <a:t>2020-02-28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A3159-F426-4754-8EF7-45041C784DD4}" type="slidenum">
              <a:rPr lang="en-US" smtClean="0"/>
              <a:t>‹#›</a:t>
            </a:fld>
            <a:endParaRPr lang="en-US"/>
          </a:p>
        </p:txBody>
      </p:sp>
    </p:spTree>
    <p:extLst>
      <p:ext uri="{BB962C8B-B14F-4D97-AF65-F5344CB8AC3E}">
        <p14:creationId xmlns:p14="http://schemas.microsoft.com/office/powerpoint/2010/main" val="229186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FC6BA4-028E-4B1A-805F-5A247961B696}" type="datetimeFigureOut">
              <a:rPr lang="en-US" smtClean="0"/>
              <a:t>2020-02-28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A3159-F426-4754-8EF7-45041C784DD4}" type="slidenum">
              <a:rPr lang="en-US" smtClean="0"/>
              <a:t>‹#›</a:t>
            </a:fld>
            <a:endParaRPr lang="en-US"/>
          </a:p>
        </p:txBody>
      </p:sp>
    </p:spTree>
    <p:extLst>
      <p:ext uri="{BB962C8B-B14F-4D97-AF65-F5344CB8AC3E}">
        <p14:creationId xmlns:p14="http://schemas.microsoft.com/office/powerpoint/2010/main" val="271754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FC6BA4-028E-4B1A-805F-5A247961B696}" type="datetimeFigureOut">
              <a:rPr lang="en-US" smtClean="0"/>
              <a:t>2020-02-28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A3159-F426-4754-8EF7-45041C784DD4}" type="slidenum">
              <a:rPr lang="en-US" smtClean="0"/>
              <a:t>‹#›</a:t>
            </a:fld>
            <a:endParaRPr lang="en-US"/>
          </a:p>
        </p:txBody>
      </p:sp>
    </p:spTree>
    <p:extLst>
      <p:ext uri="{BB962C8B-B14F-4D97-AF65-F5344CB8AC3E}">
        <p14:creationId xmlns:p14="http://schemas.microsoft.com/office/powerpoint/2010/main" val="115365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FC6BA4-028E-4B1A-805F-5A247961B696}" type="datetimeFigureOut">
              <a:rPr lang="en-US" smtClean="0"/>
              <a:t>2020-02-28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A3159-F426-4754-8EF7-45041C784DD4}" type="slidenum">
              <a:rPr lang="en-US" smtClean="0"/>
              <a:t>‹#›</a:t>
            </a:fld>
            <a:endParaRPr lang="en-US"/>
          </a:p>
        </p:txBody>
      </p:sp>
    </p:spTree>
    <p:extLst>
      <p:ext uri="{BB962C8B-B14F-4D97-AF65-F5344CB8AC3E}">
        <p14:creationId xmlns:p14="http://schemas.microsoft.com/office/powerpoint/2010/main" val="183307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C6BA4-028E-4B1A-805F-5A247961B696}" type="datetimeFigureOut">
              <a:rPr lang="en-US" smtClean="0"/>
              <a:t>2020-02-28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A3159-F426-4754-8EF7-45041C784DD4}" type="slidenum">
              <a:rPr lang="en-US" smtClean="0"/>
              <a:t>‹#›</a:t>
            </a:fld>
            <a:endParaRPr lang="en-US"/>
          </a:p>
        </p:txBody>
      </p:sp>
    </p:spTree>
    <p:extLst>
      <p:ext uri="{BB962C8B-B14F-4D97-AF65-F5344CB8AC3E}">
        <p14:creationId xmlns:p14="http://schemas.microsoft.com/office/powerpoint/2010/main" val="24513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FC6BA4-028E-4B1A-805F-5A247961B696}" type="datetimeFigureOut">
              <a:rPr lang="en-US" smtClean="0"/>
              <a:t>2020-02-28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A3159-F426-4754-8EF7-45041C784DD4}" type="slidenum">
              <a:rPr lang="en-US" smtClean="0"/>
              <a:t>‹#›</a:t>
            </a:fld>
            <a:endParaRPr lang="en-US"/>
          </a:p>
        </p:txBody>
      </p:sp>
    </p:spTree>
    <p:extLst>
      <p:ext uri="{BB962C8B-B14F-4D97-AF65-F5344CB8AC3E}">
        <p14:creationId xmlns:p14="http://schemas.microsoft.com/office/powerpoint/2010/main" val="178298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FC6BA4-028E-4B1A-805F-5A247961B696}" type="datetimeFigureOut">
              <a:rPr lang="en-US" smtClean="0"/>
              <a:t>2020-02-28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A3159-F426-4754-8EF7-45041C784DD4}" type="slidenum">
              <a:rPr lang="en-US" smtClean="0"/>
              <a:t>‹#›</a:t>
            </a:fld>
            <a:endParaRPr lang="en-US"/>
          </a:p>
        </p:txBody>
      </p:sp>
    </p:spTree>
    <p:extLst>
      <p:ext uri="{BB962C8B-B14F-4D97-AF65-F5344CB8AC3E}">
        <p14:creationId xmlns:p14="http://schemas.microsoft.com/office/powerpoint/2010/main" val="57516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C6BA4-028E-4B1A-805F-5A247961B696}" type="datetimeFigureOut">
              <a:rPr lang="en-US" smtClean="0"/>
              <a:t>2020-02-28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A3159-F426-4754-8EF7-45041C784DD4}" type="slidenum">
              <a:rPr lang="en-US" smtClean="0"/>
              <a:t>‹#›</a:t>
            </a:fld>
            <a:endParaRPr lang="en-US"/>
          </a:p>
        </p:txBody>
      </p:sp>
    </p:spTree>
    <p:extLst>
      <p:ext uri="{BB962C8B-B14F-4D97-AF65-F5344CB8AC3E}">
        <p14:creationId xmlns:p14="http://schemas.microsoft.com/office/powerpoint/2010/main" val="385061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aikmetazimes.lv/2018/04/23/dzimusi-latvija-zinatne-%E2%80%93-ostvalds-valdens-canders/" TargetMode="External"/><Relationship Id="rId2" Type="http://schemas.openxmlformats.org/officeDocument/2006/relationships/hyperlink" Target="https://omniatlas.com/assets/img/articles/complete/europe/europe19190628.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7881" y="2681919"/>
            <a:ext cx="8182494" cy="1687581"/>
          </a:xfrm>
        </p:spPr>
        <p:txBody>
          <a:bodyPr>
            <a:normAutofit fontScale="90000"/>
          </a:bodyPr>
          <a:lstStyle/>
          <a:p>
            <a:r>
              <a:rPr lang="lv-LV" dirty="0" smtClean="0"/>
              <a:t>Paula </a:t>
            </a:r>
            <a:r>
              <a:rPr lang="lv-LV" dirty="0" err="1" smtClean="0"/>
              <a:t>Valdena</a:t>
            </a:r>
            <a:r>
              <a:rPr lang="lv-LV" dirty="0" smtClean="0"/>
              <a:t> iesaiste LU izveidē</a:t>
            </a:r>
            <a:endParaRPr lang="en-US" dirty="0"/>
          </a:p>
        </p:txBody>
      </p:sp>
      <p:sp>
        <p:nvSpPr>
          <p:cNvPr id="3" name="Subtitle 2"/>
          <p:cNvSpPr>
            <a:spLocks noGrp="1"/>
          </p:cNvSpPr>
          <p:nvPr>
            <p:ph type="subTitle" idx="1"/>
          </p:nvPr>
        </p:nvSpPr>
        <p:spPr>
          <a:xfrm>
            <a:off x="1665318" y="4558002"/>
            <a:ext cx="9144000" cy="1655762"/>
          </a:xfrm>
        </p:spPr>
        <p:txBody>
          <a:bodyPr>
            <a:normAutofit lnSpcReduction="10000"/>
          </a:bodyPr>
          <a:lstStyle/>
          <a:p>
            <a:pPr algn="r"/>
            <a:r>
              <a:rPr lang="lv-LV" dirty="0" smtClean="0"/>
              <a:t>Rūdolfs Rubenis, </a:t>
            </a:r>
            <a:r>
              <a:rPr lang="lv-LV" dirty="0" err="1" smtClean="0"/>
              <a:t>Mg.hist</a:t>
            </a:r>
            <a:r>
              <a:rPr lang="lv-LV" dirty="0" smtClean="0"/>
              <a:t>.</a:t>
            </a:r>
          </a:p>
          <a:p>
            <a:pPr algn="r"/>
            <a:r>
              <a:rPr lang="lv-LV" dirty="0" smtClean="0"/>
              <a:t>LU Muzeja vēstures kolekcijas krājuma glabātājs</a:t>
            </a:r>
          </a:p>
          <a:p>
            <a:pPr algn="r"/>
            <a:r>
              <a:rPr lang="lv-LV" dirty="0" smtClean="0"/>
              <a:t>LU 78. Starptautiskās zinātniskās konferences Zinātņu vēstures un </a:t>
            </a:r>
            <a:r>
              <a:rPr lang="lv-LV" dirty="0" err="1" smtClean="0"/>
              <a:t>muzejniecības</a:t>
            </a:r>
            <a:r>
              <a:rPr lang="lv-LV" dirty="0" smtClean="0"/>
              <a:t> sekcija</a:t>
            </a:r>
            <a:endParaRPr lang="en-US" dirty="0"/>
          </a:p>
        </p:txBody>
      </p:sp>
      <p:pic>
        <p:nvPicPr>
          <p:cNvPr id="4" name="Picture 3"/>
          <p:cNvPicPr>
            <a:picLocks noChangeAspect="1"/>
          </p:cNvPicPr>
          <p:nvPr/>
        </p:nvPicPr>
        <p:blipFill>
          <a:blip r:embed="rId2"/>
          <a:stretch>
            <a:fillRect/>
          </a:stretch>
        </p:blipFill>
        <p:spPr>
          <a:xfrm>
            <a:off x="0" y="0"/>
            <a:ext cx="5531042" cy="2576544"/>
          </a:xfrm>
          <a:prstGeom prst="rect">
            <a:avLst/>
          </a:prstGeom>
        </p:spPr>
      </p:pic>
    </p:spTree>
    <p:extLst>
      <p:ext uri="{BB962C8B-B14F-4D97-AF65-F5344CB8AC3E}">
        <p14:creationId xmlns:p14="http://schemas.microsoft.com/office/powerpoint/2010/main" val="951645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Referāta mērķis un uzdevumi</a:t>
            </a:r>
            <a:endParaRPr lang="en-US" dirty="0"/>
          </a:p>
        </p:txBody>
      </p:sp>
      <p:sp>
        <p:nvSpPr>
          <p:cNvPr id="3" name="Content Placeholder 2"/>
          <p:cNvSpPr>
            <a:spLocks noGrp="1"/>
          </p:cNvSpPr>
          <p:nvPr>
            <p:ph idx="1"/>
          </p:nvPr>
        </p:nvSpPr>
        <p:spPr/>
        <p:txBody>
          <a:bodyPr/>
          <a:lstStyle/>
          <a:p>
            <a:pPr marL="0" indent="0">
              <a:buNone/>
            </a:pPr>
            <a:r>
              <a:rPr lang="lv-LV" dirty="0" smtClean="0"/>
              <a:t>Izvērtēt Paula </a:t>
            </a:r>
            <a:r>
              <a:rPr lang="lv-LV" dirty="0" err="1" smtClean="0"/>
              <a:t>Valdena</a:t>
            </a:r>
            <a:r>
              <a:rPr lang="lv-LV" dirty="0" smtClean="0"/>
              <a:t> lomu Rīgas Politehniskā institūta reorganizēšanā par Latvijas Universitāti.</a:t>
            </a:r>
          </a:p>
          <a:p>
            <a:pPr marL="514350" indent="-514350">
              <a:buAutoNum type="arabicParenR"/>
            </a:pPr>
            <a:r>
              <a:rPr lang="lv-LV" dirty="0" smtClean="0"/>
              <a:t>Skaidrot latviešu-vācbaltiešu attiecības Latvijā pēc Pirmā pasaules kara, skatoties Latvijas Neatkarības kara un LU kontekstā;</a:t>
            </a:r>
          </a:p>
          <a:p>
            <a:pPr marL="514350" indent="-514350">
              <a:buAutoNum type="arabicParenR"/>
            </a:pPr>
            <a:r>
              <a:rPr lang="lv-LV" dirty="0" smtClean="0"/>
              <a:t>Analizēt Paula </a:t>
            </a:r>
            <a:r>
              <a:rPr lang="lv-LV" dirty="0" err="1" smtClean="0"/>
              <a:t>Valdena</a:t>
            </a:r>
            <a:r>
              <a:rPr lang="lv-LV" dirty="0" smtClean="0"/>
              <a:t> sarežģīto nostāju pret Latvijas Universitātes konceptu, pievēršot uzmanību nacionālajam jautājumam;</a:t>
            </a:r>
          </a:p>
          <a:p>
            <a:pPr marL="514350" indent="-514350">
              <a:buAutoNum type="arabicParenR"/>
            </a:pPr>
            <a:r>
              <a:rPr lang="lv-LV" dirty="0" smtClean="0"/>
              <a:t>Izvērtēt dažādus aspektus Paula </a:t>
            </a:r>
            <a:r>
              <a:rPr lang="lv-LV" dirty="0" err="1" smtClean="0"/>
              <a:t>Valdena</a:t>
            </a:r>
            <a:r>
              <a:rPr lang="lv-LV" dirty="0"/>
              <a:t> </a:t>
            </a:r>
            <a:r>
              <a:rPr lang="lv-LV" dirty="0" smtClean="0"/>
              <a:t>aizbraukšanai projām no Latvijas.</a:t>
            </a:r>
          </a:p>
          <a:p>
            <a:pPr marL="514350" indent="-514350">
              <a:buAutoNum type="arabicParenR"/>
            </a:pPr>
            <a:endParaRPr lang="lv-LV" dirty="0" smtClean="0"/>
          </a:p>
        </p:txBody>
      </p:sp>
    </p:spTree>
    <p:extLst>
      <p:ext uri="{BB962C8B-B14F-4D97-AF65-F5344CB8AC3E}">
        <p14:creationId xmlns:p14="http://schemas.microsoft.com/office/powerpoint/2010/main" val="2300420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Referāta struktūra</a:t>
            </a:r>
            <a:endParaRPr lang="en-US" dirty="0"/>
          </a:p>
        </p:txBody>
      </p:sp>
      <p:sp>
        <p:nvSpPr>
          <p:cNvPr id="3" name="Content Placeholder 2"/>
          <p:cNvSpPr>
            <a:spLocks noGrp="1"/>
          </p:cNvSpPr>
          <p:nvPr>
            <p:ph idx="1"/>
          </p:nvPr>
        </p:nvSpPr>
        <p:spPr/>
        <p:txBody>
          <a:bodyPr/>
          <a:lstStyle/>
          <a:p>
            <a:r>
              <a:rPr lang="en-US" dirty="0" err="1" smtClean="0"/>
              <a:t>Vēsturiskais</a:t>
            </a:r>
            <a:r>
              <a:rPr lang="en-US" dirty="0" smtClean="0"/>
              <a:t> </a:t>
            </a:r>
            <a:r>
              <a:rPr lang="en-US" dirty="0" err="1" smtClean="0"/>
              <a:t>konteksts</a:t>
            </a:r>
            <a:r>
              <a:rPr lang="lv-LV" dirty="0" smtClean="0"/>
              <a:t>;</a:t>
            </a:r>
          </a:p>
          <a:p>
            <a:r>
              <a:rPr lang="en-US" dirty="0" smtClean="0"/>
              <a:t>RPI </a:t>
            </a:r>
            <a:r>
              <a:rPr lang="en-US" dirty="0" err="1" smtClean="0"/>
              <a:t>reorganizācija</a:t>
            </a:r>
            <a:r>
              <a:rPr lang="en-US" dirty="0" smtClean="0"/>
              <a:t> Paula </a:t>
            </a:r>
            <a:r>
              <a:rPr lang="en-US" dirty="0" err="1" smtClean="0"/>
              <a:t>Valdena</a:t>
            </a:r>
            <a:r>
              <a:rPr lang="en-US" dirty="0" smtClean="0"/>
              <a:t> </a:t>
            </a:r>
            <a:r>
              <a:rPr lang="en-US" dirty="0" err="1" smtClean="0"/>
              <a:t>vadībā</a:t>
            </a:r>
            <a:r>
              <a:rPr lang="lv-LV" dirty="0" smtClean="0"/>
              <a:t>;</a:t>
            </a:r>
          </a:p>
          <a:p>
            <a:r>
              <a:rPr lang="en-US" dirty="0" smtClean="0"/>
              <a:t>Paula </a:t>
            </a:r>
            <a:r>
              <a:rPr lang="en-US" dirty="0" err="1" smtClean="0"/>
              <a:t>Valdena</a:t>
            </a:r>
            <a:r>
              <a:rPr lang="en-US" dirty="0" smtClean="0"/>
              <a:t> </a:t>
            </a:r>
            <a:r>
              <a:rPr lang="en-US" dirty="0" err="1" smtClean="0"/>
              <a:t>aizbraukšanas</a:t>
            </a:r>
            <a:r>
              <a:rPr lang="en-US" dirty="0" smtClean="0"/>
              <a:t> </a:t>
            </a:r>
            <a:r>
              <a:rPr lang="en-US" dirty="0" err="1" smtClean="0"/>
              <a:t>jautājums</a:t>
            </a:r>
            <a:r>
              <a:rPr lang="lv-LV" dirty="0" smtClean="0"/>
              <a:t>;</a:t>
            </a:r>
          </a:p>
          <a:p>
            <a:r>
              <a:rPr lang="lv-LV" dirty="0" smtClean="0"/>
              <a:t>Secinājumi.</a:t>
            </a:r>
            <a:endParaRPr lang="en-US" dirty="0"/>
          </a:p>
        </p:txBody>
      </p:sp>
    </p:spTree>
    <p:extLst>
      <p:ext uri="{BB962C8B-B14F-4D97-AF65-F5344CB8AC3E}">
        <p14:creationId xmlns:p14="http://schemas.microsoft.com/office/powerpoint/2010/main" val="4068132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118"/>
            <a:ext cx="10515600" cy="1325563"/>
          </a:xfrm>
        </p:spPr>
        <p:txBody>
          <a:bodyPr/>
          <a:lstStyle/>
          <a:p>
            <a:r>
              <a:rPr lang="lv-LV" dirty="0" smtClean="0"/>
              <a:t>Vēsturiskais konteksts</a:t>
            </a:r>
            <a:endParaRPr lang="en-US" dirty="0"/>
          </a:p>
        </p:txBody>
      </p:sp>
      <p:pic>
        <p:nvPicPr>
          <p:cNvPr id="4" name="Content Placeholder 3"/>
          <p:cNvPicPr>
            <a:picLocks noGrp="1" noChangeAspect="1"/>
          </p:cNvPicPr>
          <p:nvPr>
            <p:ph idx="1"/>
          </p:nvPr>
        </p:nvPicPr>
        <p:blipFill>
          <a:blip r:embed="rId2"/>
          <a:stretch>
            <a:fillRect/>
          </a:stretch>
        </p:blipFill>
        <p:spPr>
          <a:xfrm>
            <a:off x="967048" y="1002369"/>
            <a:ext cx="7349836" cy="5063221"/>
          </a:xfrm>
          <a:prstGeom prst="rect">
            <a:avLst/>
          </a:prstGeom>
        </p:spPr>
      </p:pic>
      <p:sp>
        <p:nvSpPr>
          <p:cNvPr id="5" name="TextBox 4"/>
          <p:cNvSpPr txBox="1"/>
          <p:nvPr/>
        </p:nvSpPr>
        <p:spPr>
          <a:xfrm>
            <a:off x="8445732" y="1168623"/>
            <a:ext cx="3366654" cy="5078313"/>
          </a:xfrm>
          <a:prstGeom prst="rect">
            <a:avLst/>
          </a:prstGeom>
          <a:noFill/>
        </p:spPr>
        <p:txBody>
          <a:bodyPr wrap="square" rtlCol="0">
            <a:spAutoFit/>
          </a:bodyPr>
          <a:lstStyle/>
          <a:p>
            <a:pPr marL="285750" indent="-285750">
              <a:buFont typeface="Arial" panose="020B0604020202020204" pitchFamily="34" charset="0"/>
              <a:buChar char="•"/>
            </a:pPr>
            <a:r>
              <a:rPr lang="lv-LV" dirty="0" smtClean="0"/>
              <a:t>Pirmais pasaules kara beigās sabrūk Krievijas, Vācijas un Austroungārijas impērijas, uz kuru drupām sāk veidoties jaunas nacionālās valstis;</a:t>
            </a:r>
          </a:p>
          <a:p>
            <a:pPr marL="285750" indent="-285750">
              <a:buFont typeface="Arial" panose="020B0604020202020204" pitchFamily="34" charset="0"/>
              <a:buChar char="•"/>
            </a:pPr>
            <a:r>
              <a:rPr lang="lv-LV" dirty="0" smtClean="0"/>
              <a:t>Starp šīm jaunajām valstīm ir Baltijas valstis;</a:t>
            </a:r>
          </a:p>
          <a:p>
            <a:pPr marL="285750" indent="-285750">
              <a:buFont typeface="Arial" panose="020B0604020202020204" pitchFamily="34" charset="0"/>
              <a:buChar char="•"/>
            </a:pPr>
            <a:r>
              <a:rPr lang="lv-LV" dirty="0" smtClean="0"/>
              <a:t>Latvijā situācija ir viena no viskomplicētākajām, jo pastāv nacionāla spriedze starp vācbaltiešiem un latviešiem tautu </a:t>
            </a:r>
            <a:r>
              <a:rPr lang="lv-LV" dirty="0" err="1" smtClean="0"/>
              <a:t>pašnoteikšanās</a:t>
            </a:r>
            <a:r>
              <a:rPr lang="lv-LV" dirty="0" smtClean="0"/>
              <a:t> tiesību kontekstā;</a:t>
            </a:r>
          </a:p>
          <a:p>
            <a:pPr marL="285750" indent="-285750">
              <a:buFont typeface="Arial" panose="020B0604020202020204" pitchFamily="34" charset="0"/>
              <a:buChar char="•"/>
            </a:pPr>
            <a:r>
              <a:rPr lang="lv-LV" dirty="0" smtClean="0"/>
              <a:t>Vācbaltiešiem nepatika pret akadēmiskās vides latviskošanu, jo saredz apdraudējumu </a:t>
            </a:r>
            <a:r>
              <a:rPr lang="lv-LV" dirty="0" err="1" smtClean="0"/>
              <a:t>vācietībai</a:t>
            </a:r>
            <a:r>
              <a:rPr lang="lv-LV" dirty="0" smtClean="0"/>
              <a:t>.</a:t>
            </a:r>
          </a:p>
          <a:p>
            <a:endParaRPr lang="en-US" dirty="0"/>
          </a:p>
        </p:txBody>
      </p:sp>
      <p:sp>
        <p:nvSpPr>
          <p:cNvPr id="7" name="TextBox 6"/>
          <p:cNvSpPr txBox="1"/>
          <p:nvPr/>
        </p:nvSpPr>
        <p:spPr>
          <a:xfrm>
            <a:off x="967048" y="6246936"/>
            <a:ext cx="7349836" cy="369332"/>
          </a:xfrm>
          <a:prstGeom prst="rect">
            <a:avLst/>
          </a:prstGeom>
          <a:noFill/>
        </p:spPr>
        <p:txBody>
          <a:bodyPr wrap="square" rtlCol="0">
            <a:spAutoFit/>
          </a:bodyPr>
          <a:lstStyle/>
          <a:p>
            <a:r>
              <a:rPr lang="lv-LV" b="1" dirty="0" smtClean="0"/>
              <a:t>Eiropas politiskais stāvoklis pēc Pirmā pasaules kara (1919)</a:t>
            </a:r>
            <a:endParaRPr lang="en-US" b="1" dirty="0"/>
          </a:p>
        </p:txBody>
      </p:sp>
    </p:spTree>
    <p:extLst>
      <p:ext uri="{BB962C8B-B14F-4D97-AF65-F5344CB8AC3E}">
        <p14:creationId xmlns:p14="http://schemas.microsoft.com/office/powerpoint/2010/main" val="3030059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RPI reorganizācija Paula </a:t>
            </a:r>
            <a:r>
              <a:rPr lang="lv-LV" dirty="0" err="1" smtClean="0"/>
              <a:t>Valdena</a:t>
            </a:r>
            <a:r>
              <a:rPr lang="lv-LV" dirty="0" smtClean="0"/>
              <a:t> vadībā</a:t>
            </a:r>
            <a:endParaRPr lang="en-US" dirty="0"/>
          </a:p>
        </p:txBody>
      </p:sp>
      <p:pic>
        <p:nvPicPr>
          <p:cNvPr id="8" name="Content Placeholder 7"/>
          <p:cNvPicPr>
            <a:picLocks noGrp="1" noChangeAspect="1"/>
          </p:cNvPicPr>
          <p:nvPr>
            <p:ph sz="half" idx="1"/>
          </p:nvPr>
        </p:nvPicPr>
        <p:blipFill>
          <a:blip r:embed="rId2"/>
          <a:stretch>
            <a:fillRect/>
          </a:stretch>
        </p:blipFill>
        <p:spPr>
          <a:xfrm>
            <a:off x="964276" y="1283365"/>
            <a:ext cx="3998422" cy="5024684"/>
          </a:xfrm>
          <a:prstGeom prst="rect">
            <a:avLst/>
          </a:prstGeom>
        </p:spPr>
      </p:pic>
      <p:sp>
        <p:nvSpPr>
          <p:cNvPr id="10" name="Content Placeholder 9"/>
          <p:cNvSpPr>
            <a:spLocks noGrp="1"/>
          </p:cNvSpPr>
          <p:nvPr>
            <p:ph sz="half" idx="2"/>
          </p:nvPr>
        </p:nvSpPr>
        <p:spPr>
          <a:xfrm>
            <a:off x="5897880" y="1441306"/>
            <a:ext cx="5181600" cy="4351338"/>
          </a:xfrm>
        </p:spPr>
        <p:txBody>
          <a:bodyPr>
            <a:normAutofit fontScale="92500" lnSpcReduction="10000"/>
          </a:bodyPr>
          <a:lstStyle/>
          <a:p>
            <a:r>
              <a:rPr lang="lv-LV" sz="2000" dirty="0" smtClean="0"/>
              <a:t>RPI formāla un faktiska pārveide par LU, kas kļūtu autonoma ar latviešu valodu kā studiju valodu;</a:t>
            </a:r>
          </a:p>
          <a:p>
            <a:r>
              <a:rPr lang="lv-LV" sz="2000" dirty="0" smtClean="0"/>
              <a:t>LU koncepts - klasiska, latviska universitāte, kas, pretstatā RPI, apvieno ne tikai tehniskās, bet arī eksaktās un humanitārās zinātnes; universitāte kā visu zināšanu apvienotāja;</a:t>
            </a:r>
          </a:p>
          <a:p>
            <a:r>
              <a:rPr lang="lv-LV" sz="2000" dirty="0" smtClean="0"/>
              <a:t>LU kā RPI mantiniece;</a:t>
            </a:r>
          </a:p>
          <a:p>
            <a:r>
              <a:rPr lang="lv-LV" sz="2000" dirty="0" smtClean="0"/>
              <a:t>P. </a:t>
            </a:r>
            <a:r>
              <a:rPr lang="lv-LV" sz="2000" dirty="0" err="1" smtClean="0"/>
              <a:t>Valdens</a:t>
            </a:r>
            <a:r>
              <a:rPr lang="lv-LV" sz="2000" dirty="0" smtClean="0"/>
              <a:t> kā potenciāls pirmais LU rektors, bet, aizbraucot uz Vāciju, pirms LU dibināšanās 1919. gada 28. septembrī Pauls </a:t>
            </a:r>
            <a:r>
              <a:rPr lang="lv-LV" sz="2000" dirty="0" err="1" smtClean="0"/>
              <a:t>Valdens</a:t>
            </a:r>
            <a:r>
              <a:rPr lang="lv-LV" sz="2000" dirty="0" smtClean="0"/>
              <a:t> formāli paliek LU rektors, bet faktiski rektora amata pienākumus pilda prorektors Eižens </a:t>
            </a:r>
            <a:r>
              <a:rPr lang="lv-LV" sz="2000" dirty="0" err="1" smtClean="0"/>
              <a:t>Laube</a:t>
            </a:r>
            <a:r>
              <a:rPr lang="lv-LV" sz="2000" dirty="0" smtClean="0"/>
              <a:t>;</a:t>
            </a:r>
          </a:p>
          <a:p>
            <a:r>
              <a:rPr lang="lv-LV" sz="2000" dirty="0" smtClean="0"/>
              <a:t>LU Ķīmijas fakultātei, RPI Ķīmijas nodaļas mantiniecei, jākļūst par prestižu studiju līmenī</a:t>
            </a:r>
            <a:endParaRPr lang="en-US" sz="2000" dirty="0"/>
          </a:p>
        </p:txBody>
      </p:sp>
      <p:sp>
        <p:nvSpPr>
          <p:cNvPr id="11" name="TextBox 10"/>
          <p:cNvSpPr txBox="1"/>
          <p:nvPr/>
        </p:nvSpPr>
        <p:spPr>
          <a:xfrm>
            <a:off x="532015" y="6290113"/>
            <a:ext cx="5128952" cy="369332"/>
          </a:xfrm>
          <a:prstGeom prst="rect">
            <a:avLst/>
          </a:prstGeom>
          <a:noFill/>
        </p:spPr>
        <p:txBody>
          <a:bodyPr wrap="square" rtlCol="0">
            <a:spAutoFit/>
          </a:bodyPr>
          <a:lstStyle/>
          <a:p>
            <a:r>
              <a:rPr lang="lv-LV" b="1" dirty="0" smtClean="0"/>
              <a:t>Pauls </a:t>
            </a:r>
            <a:r>
              <a:rPr lang="lv-LV" b="1" dirty="0" err="1" smtClean="0"/>
              <a:t>Valdens</a:t>
            </a:r>
            <a:r>
              <a:rPr lang="lv-LV" b="1" dirty="0" smtClean="0"/>
              <a:t>, RPI reorganizācijas komisijas vadītājs</a:t>
            </a:r>
            <a:endParaRPr lang="en-US" b="1" dirty="0"/>
          </a:p>
        </p:txBody>
      </p:sp>
    </p:spTree>
    <p:extLst>
      <p:ext uri="{BB962C8B-B14F-4D97-AF65-F5344CB8AC3E}">
        <p14:creationId xmlns:p14="http://schemas.microsoft.com/office/powerpoint/2010/main" val="2689023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Paula </a:t>
            </a:r>
            <a:r>
              <a:rPr lang="en-US" dirty="0" err="1" smtClean="0"/>
              <a:t>Valdena</a:t>
            </a:r>
            <a:r>
              <a:rPr lang="en-US" dirty="0" smtClean="0"/>
              <a:t> </a:t>
            </a:r>
            <a:r>
              <a:rPr lang="en-US" dirty="0" err="1" smtClean="0"/>
              <a:t>aizbraukšanas</a:t>
            </a:r>
            <a:r>
              <a:rPr lang="en-US" dirty="0" smtClean="0"/>
              <a:t> </a:t>
            </a:r>
            <a:r>
              <a:rPr lang="en-US" dirty="0" err="1" smtClean="0"/>
              <a:t>jautājums</a:t>
            </a:r>
            <a:endParaRPr lang="en-US" dirty="0"/>
          </a:p>
        </p:txBody>
      </p:sp>
      <p:sp>
        <p:nvSpPr>
          <p:cNvPr id="3" name="Content Placeholder 2"/>
          <p:cNvSpPr>
            <a:spLocks noGrp="1"/>
          </p:cNvSpPr>
          <p:nvPr>
            <p:ph idx="1"/>
          </p:nvPr>
        </p:nvSpPr>
        <p:spPr/>
        <p:txBody>
          <a:bodyPr>
            <a:normAutofit/>
          </a:bodyPr>
          <a:lstStyle/>
          <a:p>
            <a:r>
              <a:rPr lang="lv-LV" sz="2400" b="1" dirty="0" smtClean="0"/>
              <a:t>Ekonomiskais aspekts - </a:t>
            </a:r>
            <a:r>
              <a:rPr lang="lv-LV" sz="2400" dirty="0" smtClean="0"/>
              <a:t>izveidojoties jaunajai Latvijas valstij, mainījās arī industriālais stāvoklis. Latvija valsts neatguva rūpnieciskās iekārtas, kas Pirmā pasaules kara laikā tika evakuētas uz Krieviju. Atgūšanas šķērslis bija Krievijas pilsoņu karš, kas ilga līdz 1922. gada 30. decembrim, noslēdzoties ar PSRS izveidi. Pirmā pasaules kara sekas izmanīja rūpnieciskās ražošanas profilu, kas samazināja RPI absolvējušajiem inženieriem, arhitektiem un ekonomistiem starptautisko prestižu, kas sarūgtināja pašu P. </a:t>
            </a:r>
            <a:r>
              <a:rPr lang="lv-LV" sz="2400" dirty="0" err="1" smtClean="0"/>
              <a:t>Valdenu</a:t>
            </a:r>
            <a:r>
              <a:rPr lang="lv-LV" sz="2400" dirty="0" smtClean="0"/>
              <a:t>;</a:t>
            </a:r>
          </a:p>
          <a:p>
            <a:r>
              <a:rPr lang="lv-LV" sz="2400" b="1" dirty="0" smtClean="0"/>
              <a:t>Politiski nacionālais aspekts - </a:t>
            </a:r>
            <a:r>
              <a:rPr lang="lv-LV" sz="2400" dirty="0" smtClean="0"/>
              <a:t>vadot RPI reorganizācijas komisiju, P. </a:t>
            </a:r>
            <a:r>
              <a:rPr lang="lv-LV" sz="2400" dirty="0" err="1" smtClean="0"/>
              <a:t>Valdens</a:t>
            </a:r>
            <a:r>
              <a:rPr lang="lv-LV" sz="2400" dirty="0" smtClean="0"/>
              <a:t> bija dalītās domās par LU konceptu, kas paredzēja izveidot nacionālu LU ar latviešu valoda kā studiju valodu. Latviešu mācībspēki aizstāvēja latvietību, bet nekādā gadījumā neatstūma vācbaltiešus no LU izveides procesa. Pats P. </a:t>
            </a:r>
            <a:r>
              <a:rPr lang="lv-LV" sz="2400" dirty="0" err="1" smtClean="0"/>
              <a:t>Valdens</a:t>
            </a:r>
            <a:r>
              <a:rPr lang="lv-LV" sz="2400" dirty="0" smtClean="0"/>
              <a:t> nebija pret LU izveidi, bet bija pret akadēmiskās vides pilnīgu latviskošanu.</a:t>
            </a:r>
            <a:endParaRPr lang="en-US" sz="2400" dirty="0"/>
          </a:p>
        </p:txBody>
      </p:sp>
    </p:spTree>
    <p:extLst>
      <p:ext uri="{BB962C8B-B14F-4D97-AF65-F5344CB8AC3E}">
        <p14:creationId xmlns:p14="http://schemas.microsoft.com/office/powerpoint/2010/main" val="3268908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Secinājumi</a:t>
            </a:r>
            <a:endParaRPr lang="en-US" dirty="0"/>
          </a:p>
        </p:txBody>
      </p:sp>
      <p:sp>
        <p:nvSpPr>
          <p:cNvPr id="3" name="Content Placeholder 2"/>
          <p:cNvSpPr>
            <a:spLocks noGrp="1"/>
          </p:cNvSpPr>
          <p:nvPr>
            <p:ph idx="1"/>
          </p:nvPr>
        </p:nvSpPr>
        <p:spPr/>
        <p:txBody>
          <a:bodyPr>
            <a:normAutofit fontScale="92500" lnSpcReduction="10000"/>
          </a:bodyPr>
          <a:lstStyle/>
          <a:p>
            <a:r>
              <a:rPr lang="lv-LV" dirty="0" smtClean="0"/>
              <a:t>P. </a:t>
            </a:r>
            <a:r>
              <a:rPr lang="lv-LV" dirty="0" err="1" smtClean="0"/>
              <a:t>Valdens</a:t>
            </a:r>
            <a:r>
              <a:rPr lang="lv-LV" dirty="0" smtClean="0"/>
              <a:t> nav bijis LU izveides pretinieks, bet gan </a:t>
            </a:r>
            <a:r>
              <a:rPr lang="lv-LV" dirty="0" err="1" smtClean="0"/>
              <a:t>vācietības</a:t>
            </a:r>
            <a:r>
              <a:rPr lang="lv-LV" dirty="0" smtClean="0"/>
              <a:t> aizstāvis LU izveides procesa laikā. Viņš atbalstīja ideju par LU, bet neatbalstīja  latviskošanu, kas ierobežotu </a:t>
            </a:r>
            <a:r>
              <a:rPr lang="lv-LV" dirty="0" err="1" smtClean="0"/>
              <a:t>vācietību</a:t>
            </a:r>
            <a:r>
              <a:rPr lang="lv-LV" dirty="0" smtClean="0"/>
              <a:t>. Latvieši novērtēja viņa ieguldījumu ķīmijas nozarē, bet neatbalstīja RPI laikā izveidoto vācisko ietekmi. Latvieši nekad nav izturējušies diskriminējoši pret vācbaltiešiem akadēmiskajā vidē, bet gan ir gribējuši pārliecināt atbalstīt latvietību, nediskriminējot </a:t>
            </a:r>
            <a:r>
              <a:rPr lang="lv-LV" dirty="0" err="1" smtClean="0"/>
              <a:t>vācietību</a:t>
            </a:r>
            <a:r>
              <a:rPr lang="lv-LV" dirty="0" smtClean="0"/>
              <a:t>.</a:t>
            </a:r>
          </a:p>
          <a:p>
            <a:r>
              <a:rPr lang="lv-LV" dirty="0" smtClean="0"/>
              <a:t>Vadot RPI reorganizācijas darbu, P. </a:t>
            </a:r>
            <a:r>
              <a:rPr lang="lv-LV" dirty="0" err="1" smtClean="0"/>
              <a:t>Valdena</a:t>
            </a:r>
            <a:r>
              <a:rPr lang="lv-LV" dirty="0" smtClean="0"/>
              <a:t> bija iesācis daudzus darbus LU izveidē, bet pēc aizbraukšanas uz Vāciju, viņa darbus turpināja E. </a:t>
            </a:r>
            <a:r>
              <a:rPr lang="lv-LV" dirty="0" err="1" smtClean="0"/>
              <a:t>Laube</a:t>
            </a:r>
            <a:r>
              <a:rPr lang="lv-LV" dirty="0" smtClean="0"/>
              <a:t> un V. Fišers, kā arī P. Dāle. Viņš darīja ļoti daudz, bet nacionālais jautājums starp latviešiem un vācbaltiešiem radīja principiālu nepiekāpšanos. Paula </a:t>
            </a:r>
            <a:r>
              <a:rPr lang="lv-LV" dirty="0" err="1" smtClean="0"/>
              <a:t>Valdena</a:t>
            </a:r>
            <a:r>
              <a:rPr lang="lv-LV" dirty="0" smtClean="0"/>
              <a:t> aizbraukšana prom no Latvijas neapturēja vācbaltiešu cīņu par </a:t>
            </a:r>
            <a:r>
              <a:rPr lang="lv-LV" dirty="0" err="1" smtClean="0"/>
              <a:t>vācietības</a:t>
            </a:r>
            <a:r>
              <a:rPr lang="lv-LV" dirty="0" smtClean="0"/>
              <a:t> saglabāšanu Latvijas akadēmiskajā vidē. </a:t>
            </a:r>
            <a:endParaRPr lang="en-US" dirty="0"/>
          </a:p>
        </p:txBody>
      </p:sp>
    </p:spTree>
    <p:extLst>
      <p:ext uri="{BB962C8B-B14F-4D97-AF65-F5344CB8AC3E}">
        <p14:creationId xmlns:p14="http://schemas.microsoft.com/office/powerpoint/2010/main" val="2582996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Atsauces uz attēliem</a:t>
            </a:r>
            <a:endParaRPr lang="en-US" dirty="0"/>
          </a:p>
        </p:txBody>
      </p:sp>
      <p:sp>
        <p:nvSpPr>
          <p:cNvPr id="3" name="Content Placeholder 2"/>
          <p:cNvSpPr>
            <a:spLocks noGrp="1"/>
          </p:cNvSpPr>
          <p:nvPr>
            <p:ph idx="1"/>
          </p:nvPr>
        </p:nvSpPr>
        <p:spPr/>
        <p:txBody>
          <a:bodyPr/>
          <a:lstStyle/>
          <a:p>
            <a:r>
              <a:rPr lang="en-US" dirty="0" smtClean="0">
                <a:hlinkClick r:id="rId2"/>
              </a:rPr>
              <a:t>https://omniatlas.com/assets/img/articles/complete/europe/europe19190628.jpg</a:t>
            </a:r>
            <a:endParaRPr lang="lv-LV" dirty="0" smtClean="0"/>
          </a:p>
          <a:p>
            <a:r>
              <a:rPr lang="en-US" dirty="0" smtClean="0">
                <a:hlinkClick r:id="rId3"/>
              </a:rPr>
              <a:t>http://www.laikmetazimes.lv/2018/04/23/dzimusi-latvija-zinatne-%E2%80%93-ostvalds-valdens-canders/</a:t>
            </a:r>
            <a:endParaRPr lang="lv-LV" dirty="0" smtClean="0"/>
          </a:p>
          <a:p>
            <a:endParaRPr lang="lv-LV" dirty="0" smtClean="0"/>
          </a:p>
          <a:p>
            <a:endParaRPr lang="en-US" dirty="0"/>
          </a:p>
        </p:txBody>
      </p:sp>
    </p:spTree>
    <p:extLst>
      <p:ext uri="{BB962C8B-B14F-4D97-AF65-F5344CB8AC3E}">
        <p14:creationId xmlns:p14="http://schemas.microsoft.com/office/powerpoint/2010/main" val="4258624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smtClean="0"/>
              <a:t>Paldies par uzmanību!</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5463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598</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Paula Valdena iesaiste LU izveidē</vt:lpstr>
      <vt:lpstr>Referāta mērķis un uzdevumi</vt:lpstr>
      <vt:lpstr>Referāta struktūra</vt:lpstr>
      <vt:lpstr>Vēsturiskais konteksts</vt:lpstr>
      <vt:lpstr>RPI reorganizācija Paula Valdena vadībā</vt:lpstr>
      <vt:lpstr>Paula Valdena aizbraukšanas jautājums</vt:lpstr>
      <vt:lpstr>Secinājumi</vt:lpstr>
      <vt:lpstr>Atsauces uz attēliem</vt:lpstr>
      <vt:lpstr>Paldies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Paula Valdena iesaiste LU izveidē</dc:title>
  <dc:creator>username</dc:creator>
  <cp:lastModifiedBy>username</cp:lastModifiedBy>
  <cp:revision>28</cp:revision>
  <dcterms:created xsi:type="dcterms:W3CDTF">2020-02-28T11:22:18Z</dcterms:created>
  <dcterms:modified xsi:type="dcterms:W3CDTF">2020-02-28T12:43:20Z</dcterms:modified>
</cp:coreProperties>
</file>