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20" autoAdjust="0"/>
    <p:restoredTop sz="94660"/>
  </p:normalViewPr>
  <p:slideViewPr>
    <p:cSldViewPr snapToGrid="0">
      <p:cViewPr varScale="1">
        <p:scale>
          <a:sx n="87" d="100"/>
          <a:sy n="87" d="100"/>
        </p:scale>
        <p:origin x="-872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40A478A0-D46D-4864-A637-49EFCF158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xmlns="" id="{8D5F6A22-8B27-46A2-8ABC-05391E10F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23DF75AD-8E8B-4812-AA41-72356D008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120A2985-C779-430C-BD51-067AE65F4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0CD3DF31-E8E1-4520-B6E4-A3832439C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469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2DF7D2C3-411E-4BBF-BC25-B9E65179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xmlns="" id="{615CDC66-3376-4BBB-9052-E82FFC02A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F7F9E352-47BC-4F6D-A146-3D99B2F6D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5005776F-5064-4A4C-A834-3EFA930A2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F9368299-FCA1-47AE-8BA5-B3506F1EF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1790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xmlns="" id="{986ED010-6D02-4BDC-BED0-FB52B1EC92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xmlns="" id="{75D17ADD-83A4-44DD-9C60-631D8AE64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891D0C41-217F-45E1-8FA5-D9358108B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A9526944-326D-4085-9AA5-EAE71C41E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49296BBA-04D5-446F-95B8-9612654A1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779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E79F7507-AF82-4007-9BE5-8CB48536E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331C710B-8DFD-4238-8A8C-297667647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8EA31061-D7AC-418D-AB40-24330E2F7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3E296F1B-6DB2-46CD-802A-7933E4E19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A2ED84D7-EE94-4CF2-B5FE-481FEF867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372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4F78170E-90F3-49A7-AF2F-ED97FF6BA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3C6BD9B2-3CD9-49EB-9B94-1A50C0DDF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8DAD19CA-C1D1-4EF2-BDE5-A466381F0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70E068B5-D458-453D-9417-8D3A96E11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613D20CA-273F-4AF9-B0D9-DDAA9E95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137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F91FAB27-6600-4BBF-8CD3-EC10BAFF8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6804C6C6-543C-4BA5-AAA5-6774E9653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51D763E1-FB06-445B-902C-18FCAE8D1D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DA607D6E-463C-428C-9B8D-E9596C6C6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DCCD307D-A97C-4EB5-AC65-FD5BE45A9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611E6B01-17F6-4A8B-887F-88F054263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1547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D1E4E6D4-BE74-458A-AFA8-36381AD92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5189A7B1-E6BB-43D0-B6DB-891B9DDBC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D838B7A6-1C82-47F2-BC51-DBE97292D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xmlns="" id="{04587679-2158-4FA0-ABD5-3A5E72A46F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xmlns="" id="{33A94596-6264-4A90-9803-34387E9B61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xmlns="" id="{1A8829D6-F0FC-4CE4-9EC1-89D4009B9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xmlns="" id="{A8CAE59B-7627-44DA-9B65-E5CDD6629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xmlns="" id="{B0088FD1-39FE-43A2-AA45-FAFD2932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6149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F9084057-2A41-4AB7-8C62-4E412890D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xmlns="" id="{7FF5053A-650E-4B92-A622-1E16532C1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xmlns="" id="{6E1D760B-F2C7-4EB7-A1F2-525CB6C95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xmlns="" id="{AC1081D9-D2ED-4593-8313-AF0DACD3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2272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xmlns="" id="{63C5DDF7-DAAF-4C80-BD79-953FE84FB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xmlns="" id="{73831348-BCE1-41CD-994A-724412664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xmlns="" id="{6C2863F6-6041-458C-B2AD-99E00774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246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DD79B35A-B704-4553-BA88-5F0A9AE4A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1D6CED43-921B-4277-9355-643244F2E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38D802DD-D8B1-4A71-92E3-8E9C865056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D28CECDD-0812-4C76-9878-BDAFC03DE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8E1FD79B-133E-4CA8-8923-8236BF23E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5A1F90DA-682F-43FF-8B62-835EAE76E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089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622DF44C-1555-4A02-A92D-5574AF804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xmlns="" id="{965D2858-209C-4168-B6F2-0658EC1A1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B92EBAC6-EC8E-4984-83E0-E7C3B6331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9B038ADB-4B76-4892-975D-EDEE78DFF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8DF9ADC8-BD87-4872-962B-4DA7CCC9D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D9D1ECD3-6B99-4B0E-A557-F6DF4C91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8195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xmlns="" id="{24408A3A-F05C-42BD-A692-B48415736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20841245-CFD5-4D8B-B2CB-B15464708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72AEB5BD-6F41-42AB-B67D-D553C1902D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5A049-CBA0-4900-877C-B7EF0ACF3FB0}" type="datetimeFigureOut">
              <a:rPr lang="lv-LV" smtClean="0"/>
              <a:t>08.02.18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0845F72E-8EE9-46A7-BA5D-5460182CC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670DC804-14A3-43B9-BCFC-17E5F614C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8FEDB-9825-42A1-8A20-8A6424871FE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017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559AE206-7EBA-4D33-8BC9-9D8158553F0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9E8E38ED-369A-44C2-B635-0BED0E48A6E8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B672F332-AF08-46C6-94F0-77684310D7B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34244EF8-D73A-40E1-BE73-D46E6B4B04E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AB84D7E8-4ECB-42D7-ADBF-01689B0F24A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6437D937-A7F1-4011-92B4-328E5BE1B16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50CE6A82-2211-4D5A-806A-9CA2DD3E4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257" y="4525347"/>
            <a:ext cx="6939722" cy="1737360"/>
          </a:xfrm>
        </p:spPr>
        <p:txBody>
          <a:bodyPr anchor="ctr">
            <a:normAutofit/>
          </a:bodyPr>
          <a:lstStyle/>
          <a:p>
            <a:pPr algn="r"/>
            <a:r>
              <a:rPr lang="lv-LV" b="1" dirty="0"/>
              <a:t>Muzejs un sabiedrība: tradīciju pārvērtēšana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xmlns="" id="{C0BB3098-9FB9-4A18-9F1F-191FC0929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0762" y="4525347"/>
            <a:ext cx="3211288" cy="1737360"/>
          </a:xfrm>
        </p:spPr>
        <p:txBody>
          <a:bodyPr anchor="ctr">
            <a:normAutofit fontScale="92500" lnSpcReduction="10000"/>
          </a:bodyPr>
          <a:lstStyle/>
          <a:p>
            <a:pPr algn="l"/>
            <a:r>
              <a:rPr lang="lv-LV" dirty="0"/>
              <a:t>Rita </a:t>
            </a:r>
            <a:r>
              <a:rPr lang="lv-LV" dirty="0" err="1"/>
              <a:t>Burceva</a:t>
            </a:r>
            <a:endParaRPr lang="lv-LV" dirty="0"/>
          </a:p>
          <a:p>
            <a:pPr algn="l"/>
            <a:r>
              <a:rPr lang="lv-LV"/>
              <a:t>Rēzeknes Tehnoloģiju </a:t>
            </a:r>
            <a:r>
              <a:rPr lang="lv-LV" dirty="0"/>
              <a:t>akadēmija</a:t>
            </a:r>
          </a:p>
          <a:p>
            <a:pPr algn="l"/>
            <a:r>
              <a:rPr lang="lv-LV" dirty="0"/>
              <a:t>Valsts izglītības attīstības aģentūra</a:t>
            </a:r>
          </a:p>
        </p:txBody>
      </p:sp>
    </p:spTree>
    <p:extLst>
      <p:ext uri="{BB962C8B-B14F-4D97-AF65-F5344CB8AC3E}">
        <p14:creationId xmlns:p14="http://schemas.microsoft.com/office/powerpoint/2010/main" val="382292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D534003B-2853-4BBC-8649-E503D6B36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/>
              <a:t>Muzeju pedagoģiskais potenciāls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308086BA-2322-4860-8EE0-CCF84913B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«Muzeju likuma» 7.pants: «</a:t>
            </a:r>
            <a:r>
              <a:rPr lang="lv-LV" b="1" dirty="0"/>
              <a:t>Muzejs</a:t>
            </a:r>
            <a:r>
              <a:rPr lang="lv-LV" dirty="0"/>
              <a:t> ir pastāvīga un publiski pieejama institūcija, kura </a:t>
            </a:r>
            <a:r>
              <a:rPr lang="lv-LV" b="1" dirty="0"/>
              <a:t>kalpo sabiedrībai un tās attīstībai </a:t>
            </a:r>
            <a:r>
              <a:rPr lang="lv-LV" dirty="0"/>
              <a:t>un kura iegūst, uzkrāj, saglabā, </a:t>
            </a:r>
            <a:r>
              <a:rPr lang="lv-LV" b="1" dirty="0"/>
              <a:t>pēta, popularizē un eksponē materiālo un nemateriālo cilvēces mantojumu un vidi, lai sekmētu pētniecību, sabiedrības izglītošanu un sniegtu sabiedrībai emocionālu baudījumu</a:t>
            </a:r>
            <a:r>
              <a:rPr lang="lv-LV" dirty="0"/>
              <a:t>, un kuras darbība, īstenojot muzeja funkcijas, nav vērsta uz peļņas gūšanu.»</a:t>
            </a:r>
          </a:p>
          <a:p>
            <a:r>
              <a:rPr lang="lv-LV" dirty="0"/>
              <a:t>«Latvijas Muzeju padomes nolikums»:</a:t>
            </a:r>
          </a:p>
          <a:p>
            <a:pPr marL="0" indent="0">
              <a:buNone/>
            </a:pPr>
            <a:r>
              <a:rPr lang="lv-LV" dirty="0"/>
              <a:t>          3. Muzeju padomei ir šādi uzdevumi: 3.1. </a:t>
            </a:r>
            <a:r>
              <a:rPr lang="lv-LV" b="1" dirty="0"/>
              <a:t>veicināt publisko un privāto muzeju attīstību un sadarbību</a:t>
            </a:r>
            <a:r>
              <a:rPr lang="lv-LV" dirty="0"/>
              <a:t>; […].</a:t>
            </a:r>
          </a:p>
        </p:txBody>
      </p:sp>
    </p:spTree>
    <p:extLst>
      <p:ext uri="{BB962C8B-B14F-4D97-AF65-F5344CB8AC3E}">
        <p14:creationId xmlns:p14="http://schemas.microsoft.com/office/powerpoint/2010/main" val="490596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786338AF-4505-4534-B5DC-FA037B472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/>
              <a:t>Sabiedrības izglītošanas problemātika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BDBC9518-DBFA-4B1A-877D-16C917259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	Izveidojusies duāla situācija, kad, no vienas puses, kultūras mantojuma saglabāšanas un publiskošanas loma regulāri tiek uzsvērta </a:t>
            </a:r>
            <a:r>
              <a:rPr lang="lv-LV" dirty="0" err="1"/>
              <a:t>kultūrvēsturnieku</a:t>
            </a:r>
            <a:r>
              <a:rPr lang="lv-LV" dirty="0"/>
              <a:t> un </a:t>
            </a:r>
            <a:r>
              <a:rPr lang="lv-LV" dirty="0" err="1"/>
              <a:t>kulturologu</a:t>
            </a:r>
            <a:r>
              <a:rPr lang="lv-LV" dirty="0"/>
              <a:t>, pedagoģijas un cilvēka personības attīstības pētnieku darbos, bet no otras puses – </a:t>
            </a:r>
            <a:r>
              <a:rPr lang="lv-LV" b="1" dirty="0"/>
              <a:t>muzeju resursi un iespējas mūžizglītībā un personības </a:t>
            </a:r>
            <a:r>
              <a:rPr lang="lv-LV" b="1" dirty="0" err="1"/>
              <a:t>pašvirzītā</a:t>
            </a:r>
            <a:r>
              <a:rPr lang="lv-LV" b="1" dirty="0"/>
              <a:t> attīstībā realitātē tiek izmantotas nepietiekami. </a:t>
            </a:r>
          </a:p>
          <a:p>
            <a:pPr marL="0" indent="0">
              <a:buNone/>
            </a:pPr>
            <a:r>
              <a:rPr lang="lv-LV" b="1" dirty="0"/>
              <a:t>	Mērķis - </a:t>
            </a:r>
            <a:r>
              <a:rPr lang="lv-LV" dirty="0"/>
              <a:t>aktualizēt muzeja vides un resursu pedagoģisko nozīmi mūsdienu realitātes kontekstā, akcentējot darbu ar skolu jauniešiem un dažādu institūciju eventuālās sadarbības iespējas </a:t>
            </a:r>
            <a:r>
              <a:rPr lang="lv-LV" b="1" dirty="0"/>
              <a:t>atbilstoši sabiedrības pieprasījumam.</a:t>
            </a:r>
            <a:endParaRPr lang="lv-LV" dirty="0"/>
          </a:p>
          <a:p>
            <a:pPr marL="0" indent="0">
              <a:buNone/>
            </a:pPr>
            <a:endParaRPr lang="lv-LV" b="1" dirty="0"/>
          </a:p>
        </p:txBody>
      </p:sp>
    </p:spTree>
    <p:extLst>
      <p:ext uri="{BB962C8B-B14F-4D97-AF65-F5344CB8AC3E}">
        <p14:creationId xmlns:p14="http://schemas.microsoft.com/office/powerpoint/2010/main" val="1831116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99F44527-76E2-4017-9A29-7B677CD44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/>
              <a:t>Sabiedrības izglītošanas problemātika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A698781F-E5A4-4A81-AE37-7E1A5D074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Izaicinājums muzejiem – būt līdzvērtīgiem sadarbības partneriem, ne tikai atsaucoties uz kādiem konkrētiem piedāvājumiem, bet arī būt </a:t>
            </a:r>
            <a:r>
              <a:rPr lang="lv-LV" dirty="0" err="1"/>
              <a:t>proaktīviem</a:t>
            </a:r>
            <a:r>
              <a:rPr lang="lv-LV" dirty="0"/>
              <a:t>, veidojot savu redzējumu par aktualitātēm sabiedrībā, t.sk. skolu dzīvē, un izrādot iniciatīvu un veicinot iesaisti reformās vispārējās vidējās un profesionālās izglītības jomā Latvijā. </a:t>
            </a:r>
          </a:p>
          <a:p>
            <a:pPr marL="0" indent="0">
              <a:buNone/>
            </a:pPr>
            <a:r>
              <a:rPr lang="lv-LV" dirty="0"/>
              <a:t>Tā būtu esošo </a:t>
            </a:r>
            <a:r>
              <a:rPr lang="lv-LV" b="1" dirty="0"/>
              <a:t>komunikācijas tradīciju transformācija un pārvērtēšana.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3169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DFA1873F-CCBD-40DE-AE62-153272874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8507"/>
            <a:ext cx="10515600" cy="1325563"/>
          </a:xfrm>
        </p:spPr>
        <p:txBody>
          <a:bodyPr/>
          <a:lstStyle/>
          <a:p>
            <a:endParaRPr lang="lv-LV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C200385B-A808-4848-A25A-03E98E827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" y="1872388"/>
            <a:ext cx="11532266" cy="4351338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xmlns="" id="{E48921FA-2129-4FA2-8259-FC52F0E24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397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xmlns="" id="{7D21FA36-EBC2-439C-B560-48A53DE28C88}"/>
              </a:ext>
            </a:extLst>
          </p:cNvPr>
          <p:cNvGrpSpPr>
            <a:grpSpLocks/>
          </p:cNvGrpSpPr>
          <p:nvPr/>
        </p:nvGrpSpPr>
        <p:grpSpPr bwMode="auto">
          <a:xfrm>
            <a:off x="114300" y="511175"/>
            <a:ext cx="11239500" cy="5829300"/>
            <a:chOff x="1771" y="1092"/>
            <a:chExt cx="8938" cy="8630"/>
          </a:xfrm>
        </p:grpSpPr>
        <p:grpSp>
          <p:nvGrpSpPr>
            <p:cNvPr id="6" name="Group 21">
              <a:extLst>
                <a:ext uri="{FF2B5EF4-FFF2-40B4-BE49-F238E27FC236}">
                  <a16:creationId xmlns:a16="http://schemas.microsoft.com/office/drawing/2014/main" xmlns="" id="{2FA0A95B-F13C-41CF-8770-F84FAB7C3A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95" y="7500"/>
              <a:ext cx="7086" cy="2222"/>
              <a:chOff x="2785" y="7793"/>
              <a:chExt cx="7086" cy="2222"/>
            </a:xfrm>
          </p:grpSpPr>
          <p:sp>
            <p:nvSpPr>
              <p:cNvPr id="26" name="Text Box 26">
                <a:extLst>
                  <a:ext uri="{FF2B5EF4-FFF2-40B4-BE49-F238E27FC236}">
                    <a16:creationId xmlns:a16="http://schemas.microsoft.com/office/drawing/2014/main" xmlns="" id="{F34C2596-9305-4E8F-93A7-6E9D1CC8B2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5" y="8341"/>
                <a:ext cx="1771" cy="16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Iepriekšējās pieredzes aktualizācija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Text Box 25">
                <a:extLst>
                  <a:ext uri="{FF2B5EF4-FFF2-40B4-BE49-F238E27FC236}">
                    <a16:creationId xmlns:a16="http://schemas.microsoft.com/office/drawing/2014/main" xmlns="" id="{BD0B0B69-0F33-4CF7-BE97-A7EB96CAD1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56" y="8341"/>
                <a:ext cx="1770" cy="16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Jaunas idejas un uzskati, to paplašināšana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" name="Text Box 24">
                <a:extLst>
                  <a:ext uri="{FF2B5EF4-FFF2-40B4-BE49-F238E27FC236}">
                    <a16:creationId xmlns:a16="http://schemas.microsoft.com/office/drawing/2014/main" xmlns="" id="{C8DA55F6-B808-4AAB-A5FB-5C0D52ADB2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26" y="8341"/>
                <a:ext cx="1764" cy="16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Zināšanu izmantojums jaunās situācijās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Text Box 23">
                <a:extLst>
                  <a:ext uri="{FF2B5EF4-FFF2-40B4-BE49-F238E27FC236}">
                    <a16:creationId xmlns:a16="http://schemas.microsoft.com/office/drawing/2014/main" xmlns="" id="{E5D4E580-91B7-4ECF-A78B-66248622DA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00" y="8341"/>
                <a:ext cx="1771" cy="16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Jaunās pieredzes analīze, emocionāls pārdzīvojums un </a:t>
                </a:r>
                <a:r>
                  <a:rPr kumimoji="0" lang="lv-LV" altLang="lv-LV" sz="1200" b="1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izvērtējums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" name="Text Box 22">
                <a:extLst>
                  <a:ext uri="{FF2B5EF4-FFF2-40B4-BE49-F238E27FC236}">
                    <a16:creationId xmlns:a16="http://schemas.microsoft.com/office/drawing/2014/main" xmlns="" id="{AE824049-A9DE-4007-ACDC-23344A8B58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90" y="7793"/>
                <a:ext cx="7081" cy="54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Zināšanu un attieksmes transformācija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xmlns="" id="{A06ED28C-13BC-48CC-AEF6-222B577C9B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1" y="1092"/>
              <a:ext cx="8938" cy="4974"/>
              <a:chOff x="1975" y="2477"/>
              <a:chExt cx="8938" cy="4974"/>
            </a:xfrm>
          </p:grpSpPr>
          <p:sp>
            <p:nvSpPr>
              <p:cNvPr id="9" name="AutoShape 20">
                <a:extLst>
                  <a:ext uri="{FF2B5EF4-FFF2-40B4-BE49-F238E27FC236}">
                    <a16:creationId xmlns:a16="http://schemas.microsoft.com/office/drawing/2014/main" xmlns="" id="{0FE662E3-B701-408E-9C48-A59E005094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08" y="2684"/>
                <a:ext cx="0" cy="268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v-LV"/>
              </a:p>
            </p:txBody>
          </p:sp>
          <p:sp>
            <p:nvSpPr>
              <p:cNvPr id="10" name="AutoShape 19">
                <a:extLst>
                  <a:ext uri="{FF2B5EF4-FFF2-40B4-BE49-F238E27FC236}">
                    <a16:creationId xmlns:a16="http://schemas.microsoft.com/office/drawing/2014/main" xmlns="" id="{C74F95BC-03E0-4654-AA32-1914616E8C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75" y="2684"/>
                <a:ext cx="838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v-LV"/>
              </a:p>
            </p:txBody>
          </p:sp>
          <p:sp>
            <p:nvSpPr>
              <p:cNvPr id="11" name="AutoShape 18">
                <a:extLst>
                  <a:ext uri="{FF2B5EF4-FFF2-40B4-BE49-F238E27FC236}">
                    <a16:creationId xmlns:a16="http://schemas.microsoft.com/office/drawing/2014/main" xmlns="" id="{A6A73EBE-9193-4EE5-83FF-750B59F9B9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075" y="3677"/>
                <a:ext cx="833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v-LV"/>
              </a:p>
            </p:txBody>
          </p:sp>
          <p:sp>
            <p:nvSpPr>
              <p:cNvPr id="12" name="AutoShape 17">
                <a:extLst>
                  <a:ext uri="{FF2B5EF4-FFF2-40B4-BE49-F238E27FC236}">
                    <a16:creationId xmlns:a16="http://schemas.microsoft.com/office/drawing/2014/main" xmlns="" id="{FE6FECFF-7EB1-4325-8DDA-28EE4EC6DD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075" y="5366"/>
                <a:ext cx="833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v-LV"/>
              </a:p>
            </p:txBody>
          </p:sp>
          <p:sp>
            <p:nvSpPr>
              <p:cNvPr id="13" name="Text Box 16">
                <a:extLst>
                  <a:ext uri="{FF2B5EF4-FFF2-40B4-BE49-F238E27FC236}">
                    <a16:creationId xmlns:a16="http://schemas.microsoft.com/office/drawing/2014/main" xmlns="" id="{868B1018-DD1E-4A76-B9DE-802EC6B174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25" y="3946"/>
                <a:ext cx="3540" cy="78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Individuālā pieredze un personības īpatnības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" name="Text Box 15">
                <a:extLst>
                  <a:ext uri="{FF2B5EF4-FFF2-40B4-BE49-F238E27FC236}">
                    <a16:creationId xmlns:a16="http://schemas.microsoft.com/office/drawing/2014/main" xmlns="" id="{9718DEA3-C03A-423C-89D4-22C6EF6E5D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94" y="3946"/>
                <a:ext cx="3540" cy="78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Intelektuālā bāze un domāšanas operācijas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" name="Text Box 14">
                <a:extLst>
                  <a:ext uri="{FF2B5EF4-FFF2-40B4-BE49-F238E27FC236}">
                    <a16:creationId xmlns:a16="http://schemas.microsoft.com/office/drawing/2014/main" xmlns="" id="{7E1C478F-6CB5-4731-8F11-D15ABDCC55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4" y="2477"/>
                <a:ext cx="7081" cy="53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Personības attīstības un socializācijas nosacījumi muzeja vidē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" name="Text Box 13">
                <a:extLst>
                  <a:ext uri="{FF2B5EF4-FFF2-40B4-BE49-F238E27FC236}">
                    <a16:creationId xmlns:a16="http://schemas.microsoft.com/office/drawing/2014/main" xmlns="" id="{BF1E6644-3CF4-4E50-A632-D4CEDCEDA2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9" y="3398"/>
                <a:ext cx="7081" cy="54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Apmeklētāju motivācija un gatavība iesaistīties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" name="Text Box 12">
                <a:extLst>
                  <a:ext uri="{FF2B5EF4-FFF2-40B4-BE49-F238E27FC236}">
                    <a16:creationId xmlns:a16="http://schemas.microsoft.com/office/drawing/2014/main" xmlns="" id="{2E331DBE-E80A-4AAA-855E-5DEA8CCE94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4" y="5614"/>
                <a:ext cx="2359" cy="130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Muzeja personāla profesionālā kompetence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" name="Text Box 11">
                <a:extLst>
                  <a:ext uri="{FF2B5EF4-FFF2-40B4-BE49-F238E27FC236}">
                    <a16:creationId xmlns:a16="http://schemas.microsoft.com/office/drawing/2014/main" xmlns="" id="{2534FE75-38DD-423F-9813-7FA75C1DF9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43" y="5614"/>
                <a:ext cx="2368" cy="130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Komunikācijas veidi un formas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" name="Text Box 10">
                <a:extLst>
                  <a:ext uri="{FF2B5EF4-FFF2-40B4-BE49-F238E27FC236}">
                    <a16:creationId xmlns:a16="http://schemas.microsoft.com/office/drawing/2014/main" xmlns="" id="{5FF2028B-C817-4FB0-B5A1-02F12F0C41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11" y="5614"/>
                <a:ext cx="2359" cy="130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Aprīkojums, fondi, modernās tehnoloģijas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" name="AutoShape 9">
                <a:extLst>
                  <a:ext uri="{FF2B5EF4-FFF2-40B4-BE49-F238E27FC236}">
                    <a16:creationId xmlns:a16="http://schemas.microsoft.com/office/drawing/2014/main" xmlns="" id="{4F39DE0C-B283-4002-B728-A40791C513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5" y="2684"/>
                <a:ext cx="0" cy="268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v-LV"/>
              </a:p>
            </p:txBody>
          </p:sp>
          <p:sp>
            <p:nvSpPr>
              <p:cNvPr id="21" name="AutoShape 8">
                <a:extLst>
                  <a:ext uri="{FF2B5EF4-FFF2-40B4-BE49-F238E27FC236}">
                    <a16:creationId xmlns:a16="http://schemas.microsoft.com/office/drawing/2014/main" xmlns="" id="{5869F461-4E10-4EFA-ABD4-5E95C6E947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5" y="3677"/>
                <a:ext cx="1014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v-LV"/>
              </a:p>
            </p:txBody>
          </p:sp>
          <p:sp>
            <p:nvSpPr>
              <p:cNvPr id="22" name="AutoShape 7">
                <a:extLst>
                  <a:ext uri="{FF2B5EF4-FFF2-40B4-BE49-F238E27FC236}">
                    <a16:creationId xmlns:a16="http://schemas.microsoft.com/office/drawing/2014/main" xmlns="" id="{82AF39B9-2893-452A-A2C0-0A1CCD94F6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5" y="2684"/>
                <a:ext cx="1009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v-LV"/>
              </a:p>
            </p:txBody>
          </p:sp>
          <p:sp>
            <p:nvSpPr>
              <p:cNvPr id="23" name="AutoShape 6">
                <a:extLst>
                  <a:ext uri="{FF2B5EF4-FFF2-40B4-BE49-F238E27FC236}">
                    <a16:creationId xmlns:a16="http://schemas.microsoft.com/office/drawing/2014/main" xmlns="" id="{EA92DC94-90FC-420E-9996-AFA072534F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5" y="5365"/>
                <a:ext cx="1009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v-LV"/>
              </a:p>
            </p:txBody>
          </p:sp>
          <p:sp>
            <p:nvSpPr>
              <p:cNvPr id="24" name="Text Box 5">
                <a:extLst>
                  <a:ext uri="{FF2B5EF4-FFF2-40B4-BE49-F238E27FC236}">
                    <a16:creationId xmlns:a16="http://schemas.microsoft.com/office/drawing/2014/main" xmlns="" id="{0AD5F5A5-8D73-44C3-809D-B1A2CB8B81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4" y="6917"/>
                <a:ext cx="7081" cy="53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Estētiska, rosinoša, autentiska vide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Text Box 4">
                <a:extLst>
                  <a:ext uri="{FF2B5EF4-FFF2-40B4-BE49-F238E27FC236}">
                    <a16:creationId xmlns:a16="http://schemas.microsoft.com/office/drawing/2014/main" xmlns="" id="{3768A213-0C59-4115-9F87-AD26EB68AD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4" y="5069"/>
                <a:ext cx="7081" cy="54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lv-LV" altLang="lv-LV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Resursi un līdzekļi</a:t>
                </a:r>
                <a:endParaRPr kumimoji="0" lang="lv-LV" altLang="lv-LV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AutoShape 2">
              <a:extLst>
                <a:ext uri="{FF2B5EF4-FFF2-40B4-BE49-F238E27FC236}">
                  <a16:creationId xmlns:a16="http://schemas.microsoft.com/office/drawing/2014/main" xmlns="" id="{3CE699B7-86CC-4172-BC2C-25CA5DD10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4" y="6175"/>
              <a:ext cx="3936" cy="1181"/>
            </a:xfrm>
            <a:prstGeom prst="downArrow">
              <a:avLst>
                <a:gd name="adj1" fmla="val 50611"/>
                <a:gd name="adj2" fmla="val 4742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2387350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ACE2E982-841C-48B0-8203-2660CFEC0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Aktuālie ESF projekti izglītībā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BCE145CF-CCB3-4AE2-B579-6A2F882D7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Valsts izglītības satura centra (VISC) projekts </a:t>
            </a:r>
            <a:r>
              <a:rPr lang="lv-LV" b="1" dirty="0"/>
              <a:t>“Kompetenču pieeja mācību saturā” </a:t>
            </a:r>
            <a:r>
              <a:rPr lang="lv-LV" dirty="0"/>
              <a:t>(attiecināmais finansējums piecu gadu periodam ir 13 960 884 EUR).               (Muzejs – izglītības vide.)</a:t>
            </a:r>
            <a:endParaRPr lang="lv-LV" b="1" dirty="0"/>
          </a:p>
          <a:p>
            <a:r>
              <a:rPr lang="lv-LV" dirty="0"/>
              <a:t>Valsts izglītības attīstības aģentūras (VIAA) projekts </a:t>
            </a:r>
            <a:r>
              <a:rPr lang="lv-LV" b="1" dirty="0"/>
              <a:t>“Karjeras atbalsts vispārējās un profesionālās izglītības iestādēs” </a:t>
            </a:r>
            <a:r>
              <a:rPr lang="lv-LV" dirty="0"/>
              <a:t>(finansējums tikai karjeras atbalsta pasākumu  īstenošanai izglītības iestāžu izglītojamajiem visos Latvijas novados un republikas pilsētās - 16 184 637,00 EUR).                    (Muzejs – pakalpojuma sniedzējs.)</a:t>
            </a:r>
          </a:p>
        </p:txBody>
      </p:sp>
    </p:spTree>
    <p:extLst>
      <p:ext uri="{BB962C8B-B14F-4D97-AF65-F5344CB8AC3E}">
        <p14:creationId xmlns:p14="http://schemas.microsoft.com/office/powerpoint/2010/main" val="3722816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22DF04BC-E143-4A4A-891F-62EEB82CA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/>
              <a:t>“Karjeras atbalsts vispārējās un profesionālās izglītības iestādēs”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F796B4C4-7491-45AE-8CC7-8FE718209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Programmas izveide (bāze – muzeja fondi, aprīkojums)</a:t>
            </a:r>
          </a:p>
          <a:p>
            <a:r>
              <a:rPr lang="lv-LV" dirty="0"/>
              <a:t>Papildresursu piesaiste programmas, praktisko nodarbību, meistarklašu īstenošanai (ja nepieciešams) sadarbībā ar nozaru speciālistiem</a:t>
            </a:r>
          </a:p>
          <a:p>
            <a:r>
              <a:rPr lang="lv-LV" dirty="0"/>
              <a:t>Tematika: profesiju un darba vides izpēte (arī «muzeja profesijas»), prasmju </a:t>
            </a:r>
            <a:r>
              <a:rPr lang="lv-LV" dirty="0" err="1"/>
              <a:t>izvērtējums</a:t>
            </a:r>
            <a:endParaRPr lang="lv-LV" dirty="0"/>
          </a:p>
          <a:p>
            <a:r>
              <a:rPr lang="lv-LV" dirty="0"/>
              <a:t>Piedāvājums skolām (2x)</a:t>
            </a:r>
          </a:p>
          <a:p>
            <a:pPr fontAlgn="base"/>
            <a:r>
              <a:rPr lang="lv-LV" dirty="0"/>
              <a:t>Papildinformācija: Inta Asare, IKAD direktore, tel. 67785427, e-pasts inta.asare@viaa.gov.lv</a:t>
            </a:r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36916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CDB2075B-D3C8-46D0-A87D-8DBEDD92B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Paldies par uzmanību!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594594FE-706A-428E-B87B-3DEF899A9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2469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Dzeltens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419</Words>
  <Application>Microsoft Macintosh PowerPoint</Application>
  <PresentationFormat>Custom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dizains</vt:lpstr>
      <vt:lpstr>Muzejs un sabiedrība: tradīciju pārvērtēšana</vt:lpstr>
      <vt:lpstr>Muzeju pedagoģiskais potenciāls</vt:lpstr>
      <vt:lpstr>Sabiedrības izglītošanas problemātika</vt:lpstr>
      <vt:lpstr>Sabiedrības izglītošanas problemātika</vt:lpstr>
      <vt:lpstr>PowerPoint Presentation</vt:lpstr>
      <vt:lpstr>Aktuālie ESF projekti izglītībā</vt:lpstr>
      <vt:lpstr>“Karjeras atbalsts vispārējās un profesionālās izglītības iestādēs”</vt:lpstr>
      <vt:lpstr>Paldies par uzmanību!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Rita</dc:creator>
  <cp:lastModifiedBy>Iveta Gudakovska</cp:lastModifiedBy>
  <cp:revision>23</cp:revision>
  <dcterms:created xsi:type="dcterms:W3CDTF">2018-01-28T15:33:34Z</dcterms:created>
  <dcterms:modified xsi:type="dcterms:W3CDTF">2018-02-08T11:30:36Z</dcterms:modified>
</cp:coreProperties>
</file>