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72" r:id="rId7"/>
    <p:sldId id="261" r:id="rId8"/>
    <p:sldId id="274" r:id="rId9"/>
    <p:sldId id="262" r:id="rId10"/>
    <p:sldId id="263" r:id="rId11"/>
    <p:sldId id="265" r:id="rId12"/>
    <p:sldId id="264" r:id="rId13"/>
    <p:sldId id="273" r:id="rId14"/>
    <p:sldId id="280" r:id="rId15"/>
    <p:sldId id="266" r:id="rId16"/>
    <p:sldId id="267" r:id="rId17"/>
    <p:sldId id="277" r:id="rId18"/>
    <p:sldId id="278" r:id="rId19"/>
    <p:sldId id="279" r:id="rId20"/>
    <p:sldId id="276" r:id="rId21"/>
  </p:sldIdLst>
  <p:sldSz cx="9144000" cy="6858000" type="screen4x3"/>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76" d="100"/>
          <a:sy n="76" d="100"/>
        </p:scale>
        <p:origin x="-23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8628" y="0"/>
            <a:ext cx="4275402" cy="336788"/>
          </a:xfrm>
          <a:prstGeom prst="rect">
            <a:avLst/>
          </a:prstGeom>
        </p:spPr>
        <p:txBody>
          <a:bodyPr vert="horz" lIns="91440" tIns="45720" rIns="91440" bIns="45720" rtlCol="0"/>
          <a:lstStyle>
            <a:lvl1pPr algn="r">
              <a:defRPr sz="1200"/>
            </a:lvl1pPr>
          </a:lstStyle>
          <a:p>
            <a:fld id="{A62E559D-2733-4AEA-AD21-D4CAE5CCF265}" type="datetimeFigureOut">
              <a:rPr lang="en-US" smtClean="0"/>
              <a:t>08.02.18</a:t>
            </a:fld>
            <a:endParaRPr lang="en-US"/>
          </a:p>
        </p:txBody>
      </p:sp>
      <p:sp>
        <p:nvSpPr>
          <p:cNvPr id="4" name="Footer Placeholder 3"/>
          <p:cNvSpPr>
            <a:spLocks noGrp="1"/>
          </p:cNvSpPr>
          <p:nvPr>
            <p:ph type="ftr" sz="quarter" idx="2"/>
          </p:nvPr>
        </p:nvSpPr>
        <p:spPr>
          <a:xfrm>
            <a:off x="0" y="6397806"/>
            <a:ext cx="4275402" cy="3367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8628" y="6397806"/>
            <a:ext cx="4275402" cy="336788"/>
          </a:xfrm>
          <a:prstGeom prst="rect">
            <a:avLst/>
          </a:prstGeom>
        </p:spPr>
        <p:txBody>
          <a:bodyPr vert="horz" lIns="91440" tIns="45720" rIns="91440" bIns="45720" rtlCol="0" anchor="b"/>
          <a:lstStyle>
            <a:lvl1pPr algn="r">
              <a:defRPr sz="1200"/>
            </a:lvl1pPr>
          </a:lstStyle>
          <a:p>
            <a:fld id="{D2DE5594-2CAF-43EE-953B-A5C213A22D70}" type="slidenum">
              <a:rPr lang="en-US" smtClean="0"/>
              <a:t>‹#›</a:t>
            </a:fld>
            <a:endParaRPr lang="en-US"/>
          </a:p>
        </p:txBody>
      </p:sp>
    </p:spTree>
    <p:extLst>
      <p:ext uri="{BB962C8B-B14F-4D97-AF65-F5344CB8AC3E}">
        <p14:creationId xmlns:p14="http://schemas.microsoft.com/office/powerpoint/2010/main" val="1924193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5588628" y="0"/>
            <a:ext cx="4275402" cy="336788"/>
          </a:xfrm>
          <a:prstGeom prst="rect">
            <a:avLst/>
          </a:prstGeom>
        </p:spPr>
        <p:txBody>
          <a:bodyPr vert="horz" lIns="91440" tIns="45720" rIns="91440" bIns="45720" rtlCol="0"/>
          <a:lstStyle>
            <a:lvl1pPr algn="r">
              <a:defRPr sz="1200"/>
            </a:lvl1pPr>
          </a:lstStyle>
          <a:p>
            <a:fld id="{260DC2D6-3EB4-4A48-961D-AE1C92DDF456}" type="datetimeFigureOut">
              <a:rPr lang="lv-LV" smtClean="0"/>
              <a:t>08.02.18</a:t>
            </a:fld>
            <a:endParaRPr lang="lv-LV"/>
          </a:p>
        </p:txBody>
      </p:sp>
      <p:sp>
        <p:nvSpPr>
          <p:cNvPr id="4" name="Slaida attēla vietturis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986632" y="3199488"/>
            <a:ext cx="7893050" cy="3031093"/>
          </a:xfrm>
          <a:prstGeom prst="rect">
            <a:avLst/>
          </a:prstGeom>
        </p:spPr>
        <p:txBody>
          <a:bodyPr vert="horz" lIns="91440" tIns="45720" rIns="91440" bIns="45720"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6397806"/>
            <a:ext cx="4275402" cy="336788"/>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5588628" y="6397806"/>
            <a:ext cx="4275402" cy="336788"/>
          </a:xfrm>
          <a:prstGeom prst="rect">
            <a:avLst/>
          </a:prstGeom>
        </p:spPr>
        <p:txBody>
          <a:bodyPr vert="horz" lIns="91440" tIns="45720" rIns="91440" bIns="45720" rtlCol="0" anchor="b"/>
          <a:lstStyle>
            <a:lvl1pPr algn="r">
              <a:defRPr sz="1200"/>
            </a:lvl1pPr>
          </a:lstStyle>
          <a:p>
            <a:fld id="{00DDF9F7-188F-47C0-8C98-A5C57A9135F0}" type="slidenum">
              <a:rPr lang="lv-LV" smtClean="0"/>
              <a:t>‹#›</a:t>
            </a:fld>
            <a:endParaRPr lang="lv-LV"/>
          </a:p>
        </p:txBody>
      </p:sp>
    </p:spTree>
    <p:extLst>
      <p:ext uri="{BB962C8B-B14F-4D97-AF65-F5344CB8AC3E}">
        <p14:creationId xmlns:p14="http://schemas.microsoft.com/office/powerpoint/2010/main" val="197410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00DDF9F7-188F-47C0-8C98-A5C57A9135F0}" type="slidenum">
              <a:rPr lang="lv-LV" smtClean="0"/>
              <a:t>5</a:t>
            </a:fld>
            <a:endParaRPr lang="lv-LV"/>
          </a:p>
        </p:txBody>
      </p:sp>
    </p:spTree>
    <p:extLst>
      <p:ext uri="{BB962C8B-B14F-4D97-AF65-F5344CB8AC3E}">
        <p14:creationId xmlns:p14="http://schemas.microsoft.com/office/powerpoint/2010/main" val="370848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08.02.18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08.02.18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08.02.18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08.02.18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08.02.18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alpha val="3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08.02.18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rmAutofit fontScale="90000"/>
          </a:bodyPr>
          <a:lstStyle/>
          <a:p>
            <a:r>
              <a:rPr lang="lv-LV" b="1" dirty="0" err="1" smtClean="0">
                <a:latin typeface="Times New Roman" pitchFamily="18" charset="0"/>
                <a:cs typeface="Times New Roman" pitchFamily="18" charset="0"/>
              </a:rPr>
              <a:t>Muzejpedagoģija</a:t>
            </a:r>
            <a:r>
              <a:rPr lang="lv-LV" b="1" dirty="0" smtClean="0">
                <a:latin typeface="Times New Roman" pitchFamily="18" charset="0"/>
                <a:cs typeface="Times New Roman" pitchFamily="18" charset="0"/>
              </a:rPr>
              <a:t> teorijā un praksē: LU Pedagoģijas vēstures muzeja piemērs</a:t>
            </a:r>
            <a:endParaRPr lang="lv-LV" b="1" dirty="0">
              <a:latin typeface="Times New Roman" pitchFamily="18" charset="0"/>
              <a:cs typeface="Times New Roman" pitchFamily="18" charset="0"/>
            </a:endParaRPr>
          </a:p>
        </p:txBody>
      </p:sp>
      <p:sp>
        <p:nvSpPr>
          <p:cNvPr id="3" name="Subtitle 2"/>
          <p:cNvSpPr>
            <a:spLocks noGrp="1"/>
          </p:cNvSpPr>
          <p:nvPr>
            <p:ph type="subTitle" idx="1"/>
          </p:nvPr>
        </p:nvSpPr>
        <p:spPr>
          <a:xfrm>
            <a:off x="762000" y="4419600"/>
            <a:ext cx="7772400" cy="1524000"/>
          </a:xfrm>
        </p:spPr>
        <p:txBody>
          <a:bodyPr>
            <a:normAutofit fontScale="92500" lnSpcReduction="10000"/>
          </a:bodyPr>
          <a:lstStyle/>
          <a:p>
            <a:pPr algn="l"/>
            <a:r>
              <a:rPr lang="lv-LV" dirty="0" smtClean="0">
                <a:solidFill>
                  <a:schemeClr val="tx1"/>
                </a:solidFill>
                <a:latin typeface="Times New Roman" pitchFamily="18" charset="0"/>
                <a:cs typeface="Times New Roman" pitchFamily="18" charset="0"/>
              </a:rPr>
              <a:t>LU 76. </a:t>
            </a:r>
            <a:r>
              <a:rPr lang="lv-LV" dirty="0" err="1" smtClean="0">
                <a:solidFill>
                  <a:schemeClr val="tx1"/>
                </a:solidFill>
                <a:latin typeface="Times New Roman" pitchFamily="18" charset="0"/>
                <a:cs typeface="Times New Roman" pitchFamily="18" charset="0"/>
              </a:rPr>
              <a:t>starpt</a:t>
            </a:r>
            <a:r>
              <a:rPr lang="lv-LV" dirty="0" smtClean="0">
                <a:solidFill>
                  <a:schemeClr val="tx1"/>
                </a:solidFill>
                <a:latin typeface="Times New Roman" pitchFamily="18" charset="0"/>
                <a:cs typeface="Times New Roman" pitchFamily="18" charset="0"/>
              </a:rPr>
              <a:t>. </a:t>
            </a:r>
            <a:r>
              <a:rPr lang="lv-LV" dirty="0" err="1" smtClean="0">
                <a:solidFill>
                  <a:schemeClr val="tx1"/>
                </a:solidFill>
                <a:latin typeface="Times New Roman" pitchFamily="18" charset="0"/>
                <a:cs typeface="Times New Roman" pitchFamily="18" charset="0"/>
              </a:rPr>
              <a:t>zin</a:t>
            </a:r>
            <a:r>
              <a:rPr lang="lv-LV" dirty="0" smtClean="0">
                <a:solidFill>
                  <a:schemeClr val="tx1"/>
                </a:solidFill>
                <a:latin typeface="Times New Roman" pitchFamily="18" charset="0"/>
                <a:cs typeface="Times New Roman" pitchFamily="18" charset="0"/>
              </a:rPr>
              <a:t>. konference</a:t>
            </a:r>
          </a:p>
          <a:p>
            <a:pPr algn="l"/>
            <a:r>
              <a:rPr lang="lv-LV" dirty="0" smtClean="0">
                <a:solidFill>
                  <a:schemeClr val="tx1"/>
                </a:solidFill>
                <a:latin typeface="Times New Roman" pitchFamily="18" charset="0"/>
                <a:cs typeface="Times New Roman" pitchFamily="18" charset="0"/>
              </a:rPr>
              <a:t>29.01.2018.                                     </a:t>
            </a:r>
          </a:p>
          <a:p>
            <a:pPr algn="r"/>
            <a:r>
              <a:rPr lang="lv-LV" dirty="0" smtClean="0">
                <a:solidFill>
                  <a:schemeClr val="tx1"/>
                </a:solidFill>
                <a:latin typeface="Times New Roman" pitchFamily="18" charset="0"/>
                <a:cs typeface="Times New Roman" pitchFamily="18" charset="0"/>
              </a:rPr>
              <a:t>Aīda Krūze</a:t>
            </a:r>
            <a:endParaRPr lang="lv-LV" dirty="0">
              <a:solidFill>
                <a:schemeClr val="tx1"/>
              </a:solidFill>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normAutofit/>
          </a:bodyPr>
          <a:lstStyle/>
          <a:p>
            <a:r>
              <a:rPr lang="lv-LV" sz="4000" b="1" dirty="0" err="1" smtClean="0">
                <a:latin typeface="Times New Roman" pitchFamily="18" charset="0"/>
                <a:cs typeface="Times New Roman" pitchFamily="18" charset="0"/>
              </a:rPr>
              <a:t>Muzejpedagoģija</a:t>
            </a:r>
            <a:endParaRPr lang="lv-LV" sz="4000" b="1" dirty="0">
              <a:latin typeface="Times New Roman" pitchFamily="18" charset="0"/>
              <a:cs typeface="Times New Roman" pitchFamily="18" charset="0"/>
            </a:endParaRPr>
          </a:p>
        </p:txBody>
      </p:sp>
      <p:sp>
        <p:nvSpPr>
          <p:cNvPr id="31747" name="Rectangle 3"/>
          <p:cNvSpPr>
            <a:spLocks noGrp="1" noRot="1" noChangeArrowheads="1"/>
          </p:cNvSpPr>
          <p:nvPr>
            <p:ph type="body" idx="1"/>
          </p:nvPr>
        </p:nvSpPr>
        <p:spPr/>
        <p:txBody>
          <a:bodyPr>
            <a:noAutofit/>
          </a:bodyPr>
          <a:lstStyle/>
          <a:p>
            <a:pPr>
              <a:lnSpc>
                <a:spcPct val="90000"/>
              </a:lnSpc>
            </a:pPr>
            <a:r>
              <a:rPr lang="lv-LV" dirty="0" err="1">
                <a:latin typeface="Times New Roman" pitchFamily="18" charset="0"/>
                <a:cs typeface="Times New Roman" pitchFamily="18" charset="0"/>
              </a:rPr>
              <a:t>Muzejpedagoģija</a:t>
            </a:r>
            <a:r>
              <a:rPr lang="lv-LV" dirty="0">
                <a:latin typeface="Times New Roman" pitchFamily="18" charset="0"/>
                <a:cs typeface="Times New Roman" pitchFamily="18" charset="0"/>
              </a:rPr>
              <a:t> – pedagoģijas zinātnes nozare, uz kuras bāzes organizēta zinātniski praktiskā darbība, kas orientēta uz kultūras pieredzes nodošanu muzeja vides </a:t>
            </a:r>
            <a:r>
              <a:rPr lang="lv-LV" dirty="0" smtClean="0">
                <a:latin typeface="Times New Roman" pitchFamily="18" charset="0"/>
                <a:cs typeface="Times New Roman" pitchFamily="18" charset="0"/>
              </a:rPr>
              <a:t>apstākļos (</a:t>
            </a:r>
            <a:r>
              <a:rPr lang="lv-LV" dirty="0" err="1" smtClean="0">
                <a:latin typeface="Times New Roman" pitchFamily="18" charset="0"/>
                <a:cs typeface="Times New Roman" pitchFamily="18" charset="0"/>
              </a:rPr>
              <a:t>Stoljarov</a:t>
            </a:r>
            <a:r>
              <a:rPr lang="lv-LV" dirty="0">
                <a:latin typeface="Times New Roman" pitchFamily="18" charset="0"/>
                <a:cs typeface="Times New Roman" pitchFamily="18" charset="0"/>
              </a:rPr>
              <a:t>, 2004)</a:t>
            </a:r>
          </a:p>
          <a:p>
            <a:pPr>
              <a:lnSpc>
                <a:spcPct val="90000"/>
              </a:lnSpc>
            </a:pPr>
            <a:r>
              <a:rPr lang="lv-LV" dirty="0" err="1" smtClean="0">
                <a:latin typeface="Times New Roman" pitchFamily="18" charset="0"/>
                <a:cs typeface="Times New Roman" pitchFamily="18" charset="0"/>
              </a:rPr>
              <a:t>Muzejpedagoģija</a:t>
            </a:r>
            <a:r>
              <a:rPr lang="lv-LV" dirty="0" smtClean="0">
                <a:latin typeface="Times New Roman" pitchFamily="18" charset="0"/>
                <a:cs typeface="Times New Roman" pitchFamily="18" charset="0"/>
              </a:rPr>
              <a:t> </a:t>
            </a:r>
            <a:r>
              <a:rPr lang="lv-LV" dirty="0">
                <a:latin typeface="Times New Roman" pitchFamily="18" charset="0"/>
                <a:cs typeface="Times New Roman" pitchFamily="18" charset="0"/>
              </a:rPr>
              <a:t>– pedagoģijas zinātnes nozare kā </a:t>
            </a:r>
            <a:r>
              <a:rPr lang="lv-LV" dirty="0" err="1">
                <a:latin typeface="Times New Roman" pitchFamily="18" charset="0"/>
                <a:cs typeface="Times New Roman" pitchFamily="18" charset="0"/>
              </a:rPr>
              <a:t>robežzinātne</a:t>
            </a:r>
            <a:r>
              <a:rPr lang="lv-LV" dirty="0">
                <a:latin typeface="Times New Roman" pitchFamily="18" charset="0"/>
                <a:cs typeface="Times New Roman" pitchFamily="18" charset="0"/>
              </a:rPr>
              <a:t> </a:t>
            </a:r>
            <a:r>
              <a:rPr lang="lv-LV" dirty="0" err="1">
                <a:latin typeface="Times New Roman" pitchFamily="18" charset="0"/>
                <a:cs typeface="Times New Roman" pitchFamily="18" charset="0"/>
              </a:rPr>
              <a:t>muzeoloģijai</a:t>
            </a:r>
            <a:r>
              <a:rPr lang="lv-LV" dirty="0">
                <a:latin typeface="Times New Roman" pitchFamily="18" charset="0"/>
                <a:cs typeface="Times New Roman" pitchFamily="18" charset="0"/>
              </a:rPr>
              <a:t>, kas nodarbojas ar tādiem pedagoģijas teorijas un prakses jautājumiem kā muzeja funkcijas, darbība un </a:t>
            </a:r>
            <a:r>
              <a:rPr lang="lv-LV" dirty="0" smtClean="0">
                <a:latin typeface="Times New Roman" pitchFamily="18" charset="0"/>
                <a:cs typeface="Times New Roman" pitchFamily="18" charset="0"/>
              </a:rPr>
              <a:t>attīstība </a:t>
            </a:r>
            <a:r>
              <a:rPr lang="lv-LV" dirty="0">
                <a:latin typeface="Times New Roman" pitchFamily="18" charset="0"/>
                <a:cs typeface="Times New Roman" pitchFamily="18" charset="0"/>
              </a:rPr>
              <a:t>(P</a:t>
            </a:r>
            <a:r>
              <a:rPr lang="de-DE" dirty="0">
                <a:latin typeface="Times New Roman" pitchFamily="18" charset="0"/>
                <a:cs typeface="Times New Roman" pitchFamily="18" charset="0"/>
              </a:rPr>
              <a:t>ä</a:t>
            </a:r>
            <a:r>
              <a:rPr lang="lv-LV" dirty="0" err="1">
                <a:latin typeface="Times New Roman" pitchFamily="18" charset="0"/>
                <a:cs typeface="Times New Roman" pitchFamily="18" charset="0"/>
              </a:rPr>
              <a:t>dagogisches</a:t>
            </a:r>
            <a:r>
              <a:rPr lang="lv-LV" dirty="0">
                <a:latin typeface="Times New Roman" pitchFamily="18" charset="0"/>
                <a:cs typeface="Times New Roman" pitchFamily="18" charset="0"/>
              </a:rPr>
              <a:t> W</a:t>
            </a:r>
            <a:r>
              <a:rPr lang="ru-RU" dirty="0">
                <a:latin typeface="Times New Roman" pitchFamily="18" charset="0"/>
                <a:cs typeface="Times New Roman" pitchFamily="18" charset="0"/>
              </a:rPr>
              <a:t>ö</a:t>
            </a:r>
            <a:r>
              <a:rPr lang="lv-LV" dirty="0" err="1">
                <a:latin typeface="Times New Roman" pitchFamily="18" charset="0"/>
                <a:cs typeface="Times New Roman" pitchFamily="18" charset="0"/>
              </a:rPr>
              <a:t>rterbuch</a:t>
            </a:r>
            <a:r>
              <a:rPr lang="lv-LV" dirty="0">
                <a:latin typeface="Times New Roman" pitchFamily="18" charset="0"/>
                <a:cs typeface="Times New Roman" pitchFamily="18" charset="0"/>
              </a:rPr>
              <a:t>, 1987)</a:t>
            </a:r>
          </a:p>
          <a:p>
            <a:pPr>
              <a:lnSpc>
                <a:spcPct val="90000"/>
              </a:lnSpc>
            </a:pPr>
            <a:endParaRPr lang="lv-LV" dirty="0">
              <a:latin typeface="Times New Roman" pitchFamily="18" charset="0"/>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ctr">
              <a:buNone/>
            </a:pPr>
            <a:endParaRPr lang="lv-LV" dirty="0" smtClean="0">
              <a:latin typeface="Times New Roman" pitchFamily="18" charset="0"/>
              <a:cs typeface="Times New Roman" pitchFamily="18" charset="0"/>
            </a:endParaRPr>
          </a:p>
          <a:p>
            <a:pPr algn="ctr">
              <a:buNone/>
            </a:pPr>
            <a:endParaRPr lang="lv-LV" dirty="0">
              <a:latin typeface="Times New Roman" pitchFamily="18" charset="0"/>
              <a:cs typeface="Times New Roman" pitchFamily="18" charset="0"/>
            </a:endParaRPr>
          </a:p>
          <a:p>
            <a:pPr algn="ctr">
              <a:buNone/>
            </a:pPr>
            <a:endParaRPr lang="lv-LV" dirty="0" smtClean="0">
              <a:latin typeface="Times New Roman" pitchFamily="18" charset="0"/>
              <a:cs typeface="Times New Roman" pitchFamily="18" charset="0"/>
            </a:endParaRPr>
          </a:p>
          <a:p>
            <a:pPr algn="ctr">
              <a:buNone/>
            </a:pPr>
            <a:endParaRPr lang="lv-LV" dirty="0" smtClean="0">
              <a:latin typeface="Times New Roman" pitchFamily="18" charset="0"/>
              <a:cs typeface="Times New Roman" pitchFamily="18" charset="0"/>
            </a:endParaRPr>
          </a:p>
          <a:p>
            <a:pPr algn="ctr">
              <a:buNone/>
            </a:pPr>
            <a:endParaRPr lang="lv-LV" dirty="0" smtClean="0">
              <a:latin typeface="Times New Roman" pitchFamily="18" charset="0"/>
              <a:cs typeface="Times New Roman" pitchFamily="18" charset="0"/>
            </a:endParaRPr>
          </a:p>
        </p:txBody>
      </p:sp>
      <p:cxnSp>
        <p:nvCxnSpPr>
          <p:cNvPr id="5" name="Straight Arrow Connector 4"/>
          <p:cNvCxnSpPr/>
          <p:nvPr/>
        </p:nvCxnSpPr>
        <p:spPr>
          <a:xfrm>
            <a:off x="4484408" y="1408921"/>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81200" y="3075885"/>
            <a:ext cx="78929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096000" y="3075885"/>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84408" y="3616575"/>
            <a:ext cx="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48895" y="2783499"/>
            <a:ext cx="3071028" cy="584775"/>
          </a:xfrm>
          <a:prstGeom prst="rect">
            <a:avLst/>
          </a:prstGeom>
          <a:noFill/>
        </p:spPr>
        <p:txBody>
          <a:bodyPr wrap="square" rtlCol="0">
            <a:spAutoFit/>
          </a:bodyPr>
          <a:lstStyle/>
          <a:p>
            <a:r>
              <a:rPr lang="lv-LV" sz="3200" b="1" i="1" dirty="0" err="1">
                <a:latin typeface="Times New Roman" pitchFamily="18" charset="0"/>
                <a:cs typeface="Times New Roman" pitchFamily="18" charset="0"/>
              </a:rPr>
              <a:t>Muzejpedagoģija</a:t>
            </a:r>
            <a:endParaRPr lang="en-US" sz="3200" dirty="0"/>
          </a:p>
        </p:txBody>
      </p:sp>
      <p:sp>
        <p:nvSpPr>
          <p:cNvPr id="8" name="TextBox 7"/>
          <p:cNvSpPr txBox="1"/>
          <p:nvPr/>
        </p:nvSpPr>
        <p:spPr>
          <a:xfrm>
            <a:off x="277108" y="2475721"/>
            <a:ext cx="2286000" cy="1200329"/>
          </a:xfrm>
          <a:prstGeom prst="rect">
            <a:avLst/>
          </a:prstGeom>
          <a:noFill/>
        </p:spPr>
        <p:txBody>
          <a:bodyPr wrap="square" rtlCol="0">
            <a:spAutoFit/>
          </a:bodyPr>
          <a:lstStyle/>
          <a:p>
            <a:pPr>
              <a:buNone/>
            </a:pPr>
            <a:r>
              <a:rPr lang="lv-LV" sz="2400" dirty="0" err="1" smtClean="0">
                <a:latin typeface="Times New Roman" pitchFamily="18" charset="0"/>
                <a:cs typeface="Times New Roman" pitchFamily="18" charset="0"/>
              </a:rPr>
              <a:t>Robežzinātnes</a:t>
            </a:r>
            <a:r>
              <a:rPr lang="lv-LV" sz="2400" dirty="0" smtClean="0">
                <a:latin typeface="Times New Roman" pitchFamily="18" charset="0"/>
                <a:cs typeface="Times New Roman" pitchFamily="18" charset="0"/>
              </a:rPr>
              <a:t>:</a:t>
            </a:r>
            <a:br>
              <a:rPr lang="lv-LV" sz="2400" dirty="0" smtClean="0">
                <a:latin typeface="Times New Roman" pitchFamily="18" charset="0"/>
                <a:cs typeface="Times New Roman" pitchFamily="18" charset="0"/>
              </a:rPr>
            </a:br>
            <a:r>
              <a:rPr lang="lv-LV" sz="2400" dirty="0">
                <a:latin typeface="Times New Roman" pitchFamily="18" charset="0"/>
                <a:cs typeface="Times New Roman" pitchFamily="18" charset="0"/>
              </a:rPr>
              <a:t>Vēsture</a:t>
            </a:r>
          </a:p>
          <a:p>
            <a:pPr>
              <a:buNone/>
            </a:pPr>
            <a:r>
              <a:rPr lang="lv-LV" sz="2400" dirty="0" smtClean="0">
                <a:latin typeface="Times New Roman" pitchFamily="18" charset="0"/>
                <a:cs typeface="Times New Roman" pitchFamily="18" charset="0"/>
              </a:rPr>
              <a:t>Filozofija</a:t>
            </a:r>
            <a:endParaRPr lang="lv-LV" sz="2400" dirty="0">
              <a:latin typeface="Times New Roman" pitchFamily="18" charset="0"/>
              <a:cs typeface="Times New Roman" pitchFamily="18" charset="0"/>
            </a:endParaRPr>
          </a:p>
        </p:txBody>
      </p:sp>
      <p:sp>
        <p:nvSpPr>
          <p:cNvPr id="10" name="TextBox 9"/>
          <p:cNvSpPr txBox="1"/>
          <p:nvPr/>
        </p:nvSpPr>
        <p:spPr>
          <a:xfrm>
            <a:off x="6736164" y="2602748"/>
            <a:ext cx="2301072" cy="1200329"/>
          </a:xfrm>
          <a:prstGeom prst="rect">
            <a:avLst/>
          </a:prstGeom>
          <a:noFill/>
        </p:spPr>
        <p:txBody>
          <a:bodyPr wrap="square" rtlCol="0">
            <a:spAutoFit/>
          </a:bodyPr>
          <a:lstStyle/>
          <a:p>
            <a:r>
              <a:rPr lang="lv-LV" sz="2400" dirty="0" err="1" smtClean="0"/>
              <a:t>Robežzinātnes</a:t>
            </a:r>
            <a:r>
              <a:rPr lang="lv-LV" sz="2400" dirty="0" smtClean="0"/>
              <a:t>:</a:t>
            </a:r>
          </a:p>
          <a:p>
            <a:r>
              <a:rPr lang="lv-LV" sz="2400" dirty="0" smtClean="0"/>
              <a:t>Psiholoģija</a:t>
            </a:r>
          </a:p>
          <a:p>
            <a:r>
              <a:rPr lang="lv-LV" sz="2400" dirty="0" smtClean="0"/>
              <a:t>Literatūra u.c.</a:t>
            </a:r>
          </a:p>
        </p:txBody>
      </p:sp>
      <p:sp>
        <p:nvSpPr>
          <p:cNvPr id="11" name="TextBox 10"/>
          <p:cNvSpPr txBox="1"/>
          <p:nvPr/>
        </p:nvSpPr>
        <p:spPr>
          <a:xfrm>
            <a:off x="3511517" y="4607175"/>
            <a:ext cx="2268055" cy="584775"/>
          </a:xfrm>
          <a:prstGeom prst="rect">
            <a:avLst/>
          </a:prstGeom>
          <a:noFill/>
        </p:spPr>
        <p:txBody>
          <a:bodyPr wrap="square" rtlCol="0">
            <a:spAutoFit/>
          </a:bodyPr>
          <a:lstStyle/>
          <a:p>
            <a:r>
              <a:rPr lang="lv-LV" sz="3200" dirty="0" smtClean="0">
                <a:latin typeface="Times New Roman" pitchFamily="18" charset="0"/>
                <a:cs typeface="Times New Roman" pitchFamily="18" charset="0"/>
              </a:rPr>
              <a:t>Pedagoģija</a:t>
            </a:r>
            <a:endParaRPr lang="lv-LV" sz="3200" dirty="0">
              <a:latin typeface="Times New Roman" pitchFamily="18" charset="0"/>
              <a:cs typeface="Times New Roman" pitchFamily="18" charset="0"/>
            </a:endParaRPr>
          </a:p>
        </p:txBody>
      </p:sp>
      <p:sp>
        <p:nvSpPr>
          <p:cNvPr id="12" name="TextBox 11"/>
          <p:cNvSpPr txBox="1"/>
          <p:nvPr/>
        </p:nvSpPr>
        <p:spPr>
          <a:xfrm>
            <a:off x="3486379" y="728990"/>
            <a:ext cx="1996059" cy="523220"/>
          </a:xfrm>
          <a:prstGeom prst="rect">
            <a:avLst/>
          </a:prstGeom>
          <a:noFill/>
        </p:spPr>
        <p:txBody>
          <a:bodyPr wrap="none" rtlCol="0">
            <a:spAutoFit/>
          </a:bodyPr>
          <a:lstStyle/>
          <a:p>
            <a:r>
              <a:rPr lang="lv-LV" sz="2800" dirty="0" err="1" smtClean="0">
                <a:latin typeface="Times New Roman" pitchFamily="18" charset="0"/>
                <a:cs typeface="Times New Roman" pitchFamily="18" charset="0"/>
              </a:rPr>
              <a:t>Muzeoloģija</a:t>
            </a:r>
            <a:endParaRPr lang="lv-LV" sz="28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normAutofit/>
          </a:bodyPr>
          <a:lstStyle/>
          <a:p>
            <a:r>
              <a:rPr lang="lv-LV" sz="4000" b="1" dirty="0" err="1" smtClean="0">
                <a:latin typeface="Times New Roman" pitchFamily="18" charset="0"/>
                <a:cs typeface="Times New Roman" pitchFamily="18" charset="0"/>
              </a:rPr>
              <a:t>Muzejpedagoģija</a:t>
            </a:r>
            <a:endParaRPr lang="lv-LV" sz="4000" dirty="0"/>
          </a:p>
        </p:txBody>
      </p:sp>
      <p:sp>
        <p:nvSpPr>
          <p:cNvPr id="32771" name="Rectangle 3"/>
          <p:cNvSpPr>
            <a:spLocks noGrp="1" noRot="1" noChangeArrowheads="1"/>
          </p:cNvSpPr>
          <p:nvPr>
            <p:ph type="body" idx="1"/>
          </p:nvPr>
        </p:nvSpPr>
        <p:spPr/>
        <p:txBody>
          <a:bodyPr>
            <a:normAutofit/>
          </a:bodyPr>
          <a:lstStyle/>
          <a:p>
            <a:r>
              <a:rPr lang="lv-LV" dirty="0" err="1">
                <a:latin typeface="Times New Roman" pitchFamily="18" charset="0"/>
                <a:cs typeface="Times New Roman" pitchFamily="18" charset="0"/>
              </a:rPr>
              <a:t>Muzejpedagoģija</a:t>
            </a:r>
            <a:r>
              <a:rPr lang="lv-LV" dirty="0">
                <a:latin typeface="Times New Roman" pitchFamily="18" charset="0"/>
                <a:cs typeface="Times New Roman" pitchFamily="18" charset="0"/>
              </a:rPr>
              <a:t> – </a:t>
            </a:r>
            <a:r>
              <a:rPr lang="lv-LV" dirty="0" smtClean="0">
                <a:latin typeface="Times New Roman" pitchFamily="18" charset="0"/>
                <a:cs typeface="Times New Roman" pitchFamily="18" charset="0"/>
              </a:rPr>
              <a:t>starpdisciplināra nozare, </a:t>
            </a:r>
            <a:r>
              <a:rPr lang="lv-LV" dirty="0">
                <a:latin typeface="Times New Roman" pitchFamily="18" charset="0"/>
                <a:cs typeface="Times New Roman" pitchFamily="18" charset="0"/>
              </a:rPr>
              <a:t>kas pēta un muzeja vidē nodrošina mērķtiecīgi organizētu vēstures un kultūras vērtību uztveri, </a:t>
            </a:r>
            <a:r>
              <a:rPr lang="lv-LV" dirty="0" smtClean="0">
                <a:latin typeface="Times New Roman" pitchFamily="18" charset="0"/>
                <a:cs typeface="Times New Roman" pitchFamily="18" charset="0"/>
              </a:rPr>
              <a:t>sekmējot personības attīstību</a:t>
            </a:r>
            <a:br>
              <a:rPr lang="lv-LV" dirty="0" smtClean="0">
                <a:latin typeface="Times New Roman" pitchFamily="18" charset="0"/>
                <a:cs typeface="Times New Roman" pitchFamily="18" charset="0"/>
              </a:rPr>
            </a:br>
            <a:endParaRPr lang="lv-LV" dirty="0">
              <a:latin typeface="Times New Roman" pitchFamily="18" charset="0"/>
              <a:cs typeface="Times New Roman" pitchFamily="18" charset="0"/>
            </a:endParaRPr>
          </a:p>
          <a:p>
            <a:r>
              <a:rPr lang="lv-LV" dirty="0" smtClean="0">
                <a:latin typeface="Times New Roman" pitchFamily="18" charset="0"/>
                <a:cs typeface="Times New Roman" pitchFamily="18" charset="0"/>
              </a:rPr>
              <a:t>Pedagoģijas muzejs </a:t>
            </a:r>
            <a:r>
              <a:rPr lang="lv-LV" dirty="0">
                <a:latin typeface="Times New Roman" pitchFamily="18" charset="0"/>
                <a:cs typeface="Times New Roman" pitchFamily="18" charset="0"/>
              </a:rPr>
              <a:t>– izglītojoša un audzinoša vide, kas radīta pedagoģiskās darbības </a:t>
            </a:r>
            <a:r>
              <a:rPr lang="lv-LV" dirty="0" smtClean="0">
                <a:latin typeface="Times New Roman" pitchFamily="18" charset="0"/>
                <a:cs typeface="Times New Roman" pitchFamily="18" charset="0"/>
              </a:rPr>
              <a:t>vajadzībām; </a:t>
            </a:r>
            <a:r>
              <a:rPr lang="lv-LV" dirty="0">
                <a:latin typeface="Times New Roman" pitchFamily="18" charset="0"/>
                <a:cs typeface="Times New Roman" pitchFamily="18" charset="0"/>
              </a:rPr>
              <a:t>studiju un pētniecības </a:t>
            </a:r>
            <a:r>
              <a:rPr lang="lv-LV" dirty="0" smtClean="0">
                <a:latin typeface="Times New Roman" pitchFamily="18" charset="0"/>
                <a:cs typeface="Times New Roman" pitchFamily="18" charset="0"/>
              </a:rPr>
              <a:t>vieta</a:t>
            </a:r>
            <a:endParaRPr lang="lv-LV" dirty="0">
              <a:latin typeface="Times New Roman" pitchFamily="18" charset="0"/>
              <a:cs typeface="Times New Roman" pitchFamily="18" charset="0"/>
            </a:endParaRPr>
          </a:p>
          <a:p>
            <a:endParaRPr lang="lv-LV" dirty="0">
              <a:latin typeface="Times New Roman" pitchFamily="18" charset="0"/>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err="1" smtClean="0">
                <a:latin typeface="Times New Roman" panose="02020603050405020304" pitchFamily="18" charset="0"/>
                <a:cs typeface="Times New Roman" panose="02020603050405020304" pitchFamily="18" charset="0"/>
              </a:rPr>
              <a:t>Muzejpedagoģiskā</a:t>
            </a:r>
            <a:r>
              <a:rPr lang="lv-LV" b="1" dirty="0" smtClean="0">
                <a:latin typeface="Times New Roman" panose="02020603050405020304" pitchFamily="18" charset="0"/>
                <a:cs typeface="Times New Roman" panose="02020603050405020304" pitchFamily="18" charset="0"/>
              </a:rPr>
              <a:t> darbība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458200" cy="4525963"/>
          </a:xfrm>
        </p:spPr>
        <p:txBody>
          <a:bodyPr>
            <a:normAutofit fontScale="92500" lnSpcReduction="20000"/>
          </a:bodyPr>
          <a:lstStyle/>
          <a:p>
            <a:pPr>
              <a:defRPr/>
            </a:pPr>
            <a:r>
              <a:rPr lang="lv-LV" dirty="0"/>
              <a:t>Izglītojošais </a:t>
            </a:r>
            <a:r>
              <a:rPr lang="lv-LV" dirty="0" smtClean="0"/>
              <a:t>darbs: lekcijas</a:t>
            </a:r>
            <a:r>
              <a:rPr lang="lv-LV" dirty="0"/>
              <a:t>, </a:t>
            </a:r>
            <a:r>
              <a:rPr lang="lv-LV" dirty="0" err="1" smtClean="0"/>
              <a:t>seminārnodarbības</a:t>
            </a:r>
            <a:r>
              <a:rPr lang="lv-LV" dirty="0"/>
              <a:t>, praktiskie darbi, tematiskas </a:t>
            </a:r>
            <a:r>
              <a:rPr lang="lv-LV" dirty="0" smtClean="0"/>
              <a:t>ekskursijas</a:t>
            </a:r>
            <a:br>
              <a:rPr lang="lv-LV" dirty="0" smtClean="0"/>
            </a:br>
            <a:endParaRPr lang="lv-LV" dirty="0"/>
          </a:p>
          <a:p>
            <a:pPr>
              <a:defRPr/>
            </a:pPr>
            <a:r>
              <a:rPr lang="lv-LV" dirty="0" smtClean="0"/>
              <a:t>Konsultācijas </a:t>
            </a:r>
            <a:r>
              <a:rPr lang="lv-LV" dirty="0"/>
              <a:t>pedagoģijas vēstures </a:t>
            </a:r>
            <a:r>
              <a:rPr lang="lv-LV" dirty="0" smtClean="0"/>
              <a:t>problemātikā</a:t>
            </a:r>
            <a:br>
              <a:rPr lang="lv-LV" dirty="0" smtClean="0"/>
            </a:br>
            <a:endParaRPr lang="lv-LV" dirty="0" smtClean="0"/>
          </a:p>
          <a:p>
            <a:pPr>
              <a:defRPr/>
            </a:pPr>
            <a:r>
              <a:rPr lang="lv-LV" dirty="0" smtClean="0"/>
              <a:t>Studentu </a:t>
            </a:r>
            <a:r>
              <a:rPr lang="lv-LV" dirty="0"/>
              <a:t>pētnieciskā darba </a:t>
            </a:r>
            <a:r>
              <a:rPr lang="lv-LV" dirty="0" smtClean="0"/>
              <a:t>organizācija</a:t>
            </a:r>
            <a:br>
              <a:rPr lang="lv-LV" dirty="0" smtClean="0"/>
            </a:br>
            <a:endParaRPr lang="lv-LV" dirty="0"/>
          </a:p>
          <a:p>
            <a:pPr>
              <a:defRPr/>
            </a:pPr>
            <a:r>
              <a:rPr lang="lv-LV" dirty="0" smtClean="0"/>
              <a:t>Tradīciju kopšana</a:t>
            </a:r>
            <a:br>
              <a:rPr lang="lv-LV" dirty="0" smtClean="0"/>
            </a:br>
            <a:endParaRPr lang="lv-LV" dirty="0" smtClean="0"/>
          </a:p>
          <a:p>
            <a:pPr>
              <a:defRPr/>
            </a:pPr>
            <a:r>
              <a:rPr lang="lv-LV" dirty="0">
                <a:latin typeface="Times New Roman" pitchFamily="18" charset="0"/>
                <a:cs typeface="Times New Roman" pitchFamily="18" charset="0"/>
              </a:rPr>
              <a:t>Apmeklētāju skaits 2018.gadā – </a:t>
            </a:r>
            <a:r>
              <a:rPr lang="lv-LV" dirty="0" smtClean="0">
                <a:latin typeface="Times New Roman" pitchFamily="18" charset="0"/>
                <a:cs typeface="Times New Roman" pitchFamily="18" charset="0"/>
              </a:rPr>
              <a:t>1034</a:t>
            </a:r>
            <a:endParaRPr lang="lv-LV" b="1" i="1" dirty="0"/>
          </a:p>
          <a:p>
            <a:pPr>
              <a:defRPr/>
            </a:pPr>
            <a:endParaRPr lang="lv-LV" dirty="0" smtClean="0"/>
          </a:p>
          <a:p>
            <a:pPr>
              <a:defRPr/>
            </a:pPr>
            <a:endParaRPr lang="lv-LV" dirty="0"/>
          </a:p>
          <a:p>
            <a:endParaRPr lang="en-US" dirty="0"/>
          </a:p>
        </p:txBody>
      </p:sp>
    </p:spTree>
    <p:extLst>
      <p:ext uri="{BB962C8B-B14F-4D97-AF65-F5344CB8AC3E}">
        <p14:creationId xmlns:p14="http://schemas.microsoft.com/office/powerpoint/2010/main" val="3061078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120087" cy="541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4343400" y="5797483"/>
            <a:ext cx="4316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lv-LV" altLang="en-US" sz="1800" dirty="0"/>
              <a:t>Rakstu sērijā (2000 - 2015) apkopoti 130 pedagogu dzīvesstāsti</a:t>
            </a:r>
            <a:endParaRPr lang="en-US" altLang="en-US" sz="1800" dirty="0"/>
          </a:p>
        </p:txBody>
      </p:sp>
    </p:spTree>
    <p:extLst>
      <p:ext uri="{BB962C8B-B14F-4D97-AF65-F5344CB8AC3E}">
        <p14:creationId xmlns:p14="http://schemas.microsoft.com/office/powerpoint/2010/main" val="345847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b="1" dirty="0" err="1" smtClean="0">
                <a:latin typeface="Times New Roman" pitchFamily="18" charset="0"/>
                <a:cs typeface="Times New Roman" pitchFamily="18" charset="0"/>
              </a:rPr>
              <a:t>Muzejpedagoģija</a:t>
            </a:r>
            <a:r>
              <a:rPr lang="lv-LV" b="1" dirty="0" smtClean="0">
                <a:latin typeface="Times New Roman" pitchFamily="18" charset="0"/>
                <a:cs typeface="Times New Roman" pitchFamily="18" charset="0"/>
              </a:rPr>
              <a:t> praksē</a:t>
            </a:r>
            <a:endParaRPr lang="lv-LV" dirty="0"/>
          </a:p>
        </p:txBody>
      </p:sp>
      <p:sp>
        <p:nvSpPr>
          <p:cNvPr id="3" name="Satura vietturis 2"/>
          <p:cNvSpPr>
            <a:spLocks noGrp="1"/>
          </p:cNvSpPr>
          <p:nvPr>
            <p:ph idx="1"/>
          </p:nvPr>
        </p:nvSpPr>
        <p:spPr>
          <a:xfrm>
            <a:off x="457200" y="1600200"/>
            <a:ext cx="8229600" cy="5141168"/>
          </a:xfrm>
        </p:spPr>
        <p:txBody>
          <a:bodyPr>
            <a:normAutofit lnSpcReduction="10000"/>
          </a:bodyPr>
          <a:lstStyle/>
          <a:p>
            <a:r>
              <a:rPr lang="en-US" altLang="en-US" dirty="0"/>
              <a:t>Vide, </a:t>
            </a:r>
            <a:r>
              <a:rPr lang="en-US" altLang="en-US" dirty="0" err="1"/>
              <a:t>muzeja</a:t>
            </a:r>
            <a:r>
              <a:rPr lang="en-US" altLang="en-US" dirty="0"/>
              <a:t> aura </a:t>
            </a:r>
            <a:r>
              <a:rPr lang="en-US" altLang="en-US" dirty="0" err="1"/>
              <a:t>rosina</a:t>
            </a:r>
            <a:r>
              <a:rPr lang="en-US" altLang="en-US" dirty="0"/>
              <a:t> </a:t>
            </a:r>
            <a:r>
              <a:rPr lang="en-US" altLang="en-US" dirty="0" err="1"/>
              <a:t>interesi</a:t>
            </a:r>
            <a:r>
              <a:rPr lang="en-US" altLang="en-US" dirty="0"/>
              <a:t> par </a:t>
            </a:r>
            <a:r>
              <a:rPr lang="en-US" altLang="en-US" dirty="0" err="1"/>
              <a:t>izvēlētās</a:t>
            </a:r>
            <a:r>
              <a:rPr lang="en-US" altLang="en-US" dirty="0"/>
              <a:t> </a:t>
            </a:r>
            <a:r>
              <a:rPr lang="en-US" altLang="en-US" dirty="0" err="1"/>
              <a:t>studiju</a:t>
            </a:r>
            <a:r>
              <a:rPr lang="en-US" altLang="en-US" dirty="0"/>
              <a:t> </a:t>
            </a:r>
            <a:r>
              <a:rPr lang="en-US" altLang="en-US" dirty="0" err="1"/>
              <a:t>disciplīnas</a:t>
            </a:r>
            <a:r>
              <a:rPr lang="en-US" altLang="en-US" dirty="0"/>
              <a:t>/ </a:t>
            </a:r>
            <a:r>
              <a:rPr lang="en-US" altLang="en-US" dirty="0" err="1"/>
              <a:t>zinātnes</a:t>
            </a:r>
            <a:r>
              <a:rPr lang="en-US" altLang="en-US" dirty="0"/>
              <a:t> </a:t>
            </a:r>
            <a:r>
              <a:rPr lang="en-US" altLang="en-US" dirty="0" err="1"/>
              <a:t>vēsturisko</a:t>
            </a:r>
            <a:r>
              <a:rPr lang="en-US" altLang="en-US" dirty="0"/>
              <a:t> </a:t>
            </a:r>
            <a:r>
              <a:rPr lang="en-US" altLang="en-US" dirty="0" err="1" smtClean="0"/>
              <a:t>attīstību</a:t>
            </a:r>
            <a:r>
              <a:rPr lang="lv-LV" altLang="en-US" dirty="0"/>
              <a:t/>
            </a:r>
            <a:br>
              <a:rPr lang="lv-LV" altLang="en-US" dirty="0"/>
            </a:br>
            <a:endParaRPr lang="en-US" altLang="en-US" dirty="0"/>
          </a:p>
          <a:p>
            <a:r>
              <a:rPr lang="lv-LV" altLang="en-US" dirty="0" smtClean="0"/>
              <a:t>A</a:t>
            </a:r>
            <a:r>
              <a:rPr lang="en-US" altLang="en-US" dirty="0" err="1" smtClean="0"/>
              <a:t>tbildes</a:t>
            </a:r>
            <a:r>
              <a:rPr lang="en-US" altLang="en-US" dirty="0" smtClean="0"/>
              <a:t> </a:t>
            </a:r>
            <a:r>
              <a:rPr lang="en-US" altLang="en-US" dirty="0" err="1"/>
              <a:t>uz</a:t>
            </a:r>
            <a:r>
              <a:rPr lang="en-US" altLang="en-US" dirty="0"/>
              <a:t> </a:t>
            </a:r>
            <a:r>
              <a:rPr lang="en-US" altLang="en-US" dirty="0" err="1"/>
              <a:t>paša</a:t>
            </a:r>
            <a:r>
              <a:rPr lang="en-US" altLang="en-US" dirty="0"/>
              <a:t> </a:t>
            </a:r>
            <a:r>
              <a:rPr lang="en-US" altLang="en-US" dirty="0" err="1"/>
              <a:t>vai</a:t>
            </a:r>
            <a:r>
              <a:rPr lang="en-US" altLang="en-US" dirty="0"/>
              <a:t> </a:t>
            </a:r>
            <a:r>
              <a:rPr lang="en-US" altLang="en-US" dirty="0" err="1"/>
              <a:t>docētāja</a:t>
            </a:r>
            <a:r>
              <a:rPr lang="en-US" altLang="en-US" dirty="0"/>
              <a:t> </a:t>
            </a:r>
            <a:r>
              <a:rPr lang="en-US" altLang="en-US" dirty="0" err="1"/>
              <a:t>jautājumiem</a:t>
            </a:r>
            <a:r>
              <a:rPr lang="en-US" altLang="en-US" dirty="0"/>
              <a:t> </a:t>
            </a:r>
            <a:r>
              <a:rPr lang="en-US" altLang="en-US" dirty="0" err="1"/>
              <a:t>var</a:t>
            </a:r>
            <a:r>
              <a:rPr lang="en-US" altLang="en-US" dirty="0"/>
              <a:t> </a:t>
            </a:r>
            <a:r>
              <a:rPr lang="en-US" altLang="en-US" dirty="0" err="1"/>
              <a:t>rast</a:t>
            </a:r>
            <a:r>
              <a:rPr lang="en-US" altLang="en-US" dirty="0"/>
              <a:t> </a:t>
            </a:r>
            <a:r>
              <a:rPr lang="en-US" altLang="en-US" dirty="0" err="1"/>
              <a:t>ekspozīcijā</a:t>
            </a:r>
            <a:r>
              <a:rPr lang="en-US" altLang="en-US" dirty="0"/>
              <a:t> </a:t>
            </a:r>
            <a:r>
              <a:rPr lang="en-US" altLang="en-US" dirty="0" err="1"/>
              <a:t>vai</a:t>
            </a:r>
            <a:r>
              <a:rPr lang="en-US" altLang="en-US" dirty="0"/>
              <a:t> </a:t>
            </a:r>
            <a:r>
              <a:rPr lang="en-US" altLang="en-US" dirty="0" err="1"/>
              <a:t>citos</a:t>
            </a:r>
            <a:r>
              <a:rPr lang="en-US" altLang="en-US" dirty="0"/>
              <a:t> </a:t>
            </a:r>
            <a:r>
              <a:rPr lang="en-US" altLang="en-US" dirty="0" err="1"/>
              <a:t>muzeja</a:t>
            </a:r>
            <a:r>
              <a:rPr lang="en-US" altLang="en-US" dirty="0"/>
              <a:t> </a:t>
            </a:r>
            <a:r>
              <a:rPr lang="en-US" altLang="en-US" dirty="0" err="1" smtClean="0"/>
              <a:t>materiālos</a:t>
            </a:r>
            <a:r>
              <a:rPr lang="lv-LV" altLang="en-US" dirty="0"/>
              <a:t/>
            </a:r>
            <a:br>
              <a:rPr lang="lv-LV" altLang="en-US" dirty="0"/>
            </a:br>
            <a:endParaRPr lang="en-US" altLang="en-US" dirty="0"/>
          </a:p>
          <a:p>
            <a:r>
              <a:rPr lang="lv-LV" altLang="en-US" dirty="0" smtClean="0"/>
              <a:t>T</a:t>
            </a:r>
            <a:r>
              <a:rPr lang="en-US" altLang="en-US" dirty="0" smtClean="0"/>
              <a:t>e </a:t>
            </a:r>
            <a:r>
              <a:rPr lang="en-US" altLang="en-US" dirty="0" err="1"/>
              <a:t>iespējama</a:t>
            </a:r>
            <a:r>
              <a:rPr lang="en-US" altLang="en-US" dirty="0"/>
              <a:t> </a:t>
            </a:r>
            <a:r>
              <a:rPr lang="en-US" altLang="en-US" dirty="0" err="1"/>
              <a:t>paškontrole</a:t>
            </a:r>
            <a:r>
              <a:rPr lang="en-US" altLang="en-US" dirty="0"/>
              <a:t>, </a:t>
            </a:r>
            <a:r>
              <a:rPr lang="en-US" altLang="en-US" dirty="0" err="1"/>
              <a:t>savu</a:t>
            </a:r>
            <a:r>
              <a:rPr lang="en-US" altLang="en-US" dirty="0"/>
              <a:t> </a:t>
            </a:r>
            <a:r>
              <a:rPr lang="en-US" altLang="en-US" dirty="0" err="1"/>
              <a:t>zināšanu</a:t>
            </a:r>
            <a:r>
              <a:rPr lang="en-US" altLang="en-US" dirty="0"/>
              <a:t> </a:t>
            </a:r>
            <a:r>
              <a:rPr lang="en-US" altLang="en-US" dirty="0" err="1" smtClean="0"/>
              <a:t>pārbaude</a:t>
            </a:r>
            <a:r>
              <a:rPr lang="lv-LV" altLang="en-US" dirty="0"/>
              <a:t/>
            </a:r>
            <a:br>
              <a:rPr lang="lv-LV" altLang="en-US" dirty="0"/>
            </a:br>
            <a:endParaRPr lang="en-US" altLang="en-US" dirty="0"/>
          </a:p>
          <a:p>
            <a:pPr>
              <a:lnSpc>
                <a:spcPct val="80000"/>
              </a:lnSpc>
              <a:defRPr/>
            </a:pPr>
            <a:endParaRPr lang="lv-LV" dirty="0">
              <a:latin typeface="Times New Roman" pitchFamily="18" charset="0"/>
              <a:cs typeface="Times New Roman" pitchFamily="18" charset="0"/>
            </a:endParaRPr>
          </a:p>
          <a:p>
            <a:pPr>
              <a:lnSpc>
                <a:spcPct val="80000"/>
              </a:lnSpc>
              <a:defRPr/>
            </a:pPr>
            <a:endParaRPr lang="lv-LV" dirty="0">
              <a:latin typeface="Times New Roman" pitchFamily="18" charset="0"/>
              <a:cs typeface="Times New Roman" pitchFamily="18" charset="0"/>
            </a:endParaRPr>
          </a:p>
          <a:p>
            <a:pPr marL="0" indent="0">
              <a:buNone/>
            </a:pPr>
            <a:endParaRPr lang="lv-LV" dirty="0">
              <a:latin typeface="Times New Roman" pitchFamily="18" charset="0"/>
              <a:cs typeface="Times New Roman" pitchFamily="18" charset="0"/>
            </a:endParaRPr>
          </a:p>
          <a:p>
            <a:pPr marL="0" indent="0">
              <a:buNone/>
            </a:pPr>
            <a:endParaRPr lang="lv-LV" dirty="0"/>
          </a:p>
        </p:txBody>
      </p:sp>
    </p:spTree>
    <p:extLst>
      <p:ext uri="{BB962C8B-B14F-4D97-AF65-F5344CB8AC3E}">
        <p14:creationId xmlns:p14="http://schemas.microsoft.com/office/powerpoint/2010/main" val="7827194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b="1" dirty="0" err="1" smtClean="0">
                <a:latin typeface="Times New Roman" pitchFamily="18" charset="0"/>
                <a:cs typeface="Times New Roman" pitchFamily="18" charset="0"/>
              </a:rPr>
              <a:t>Muzejpedagoģija</a:t>
            </a:r>
            <a:r>
              <a:rPr lang="lv-LV" b="1" dirty="0" smtClean="0">
                <a:latin typeface="Times New Roman" pitchFamily="18" charset="0"/>
                <a:cs typeface="Times New Roman" pitchFamily="18" charset="0"/>
              </a:rPr>
              <a:t> praksē</a:t>
            </a:r>
            <a:endParaRPr lang="lv-LV" dirty="0"/>
          </a:p>
        </p:txBody>
      </p:sp>
      <p:sp>
        <p:nvSpPr>
          <p:cNvPr id="3" name="Satura vietturis 2"/>
          <p:cNvSpPr>
            <a:spLocks noGrp="1"/>
          </p:cNvSpPr>
          <p:nvPr>
            <p:ph idx="1"/>
          </p:nvPr>
        </p:nvSpPr>
        <p:spPr/>
        <p:txBody>
          <a:bodyPr>
            <a:normAutofit lnSpcReduction="10000"/>
          </a:bodyPr>
          <a:lstStyle/>
          <a:p>
            <a:r>
              <a:rPr lang="lv-LV" altLang="en-US" dirty="0"/>
              <a:t>M</a:t>
            </a:r>
            <a:r>
              <a:rPr lang="en-US" altLang="en-US" dirty="0" err="1"/>
              <a:t>uzejā</a:t>
            </a:r>
            <a:r>
              <a:rPr lang="en-US" altLang="en-US" dirty="0"/>
              <a:t> </a:t>
            </a:r>
            <a:r>
              <a:rPr lang="en-US" altLang="en-US" dirty="0" err="1"/>
              <a:t>rodas</a:t>
            </a:r>
            <a:r>
              <a:rPr lang="en-US" altLang="en-US" dirty="0"/>
              <a:t> </a:t>
            </a:r>
            <a:r>
              <a:rPr lang="en-US" altLang="en-US" dirty="0" err="1"/>
              <a:t>atskārsme</a:t>
            </a:r>
            <a:r>
              <a:rPr lang="en-US" altLang="en-US" dirty="0"/>
              <a:t> par </a:t>
            </a:r>
            <a:r>
              <a:rPr lang="en-US" altLang="en-US" dirty="0" err="1"/>
              <a:t>priekšmetu</a:t>
            </a:r>
            <a:r>
              <a:rPr lang="en-US" altLang="en-US" dirty="0"/>
              <a:t> </a:t>
            </a:r>
            <a:r>
              <a:rPr lang="en-US" altLang="en-US" dirty="0" err="1"/>
              <a:t>vēsturisko</a:t>
            </a:r>
            <a:r>
              <a:rPr lang="en-US" altLang="en-US" dirty="0"/>
              <a:t> un </a:t>
            </a:r>
            <a:r>
              <a:rPr lang="en-US" altLang="en-US" dirty="0" err="1"/>
              <a:t>muzejisko</a:t>
            </a:r>
            <a:r>
              <a:rPr lang="en-US" altLang="en-US" dirty="0"/>
              <a:t> </a:t>
            </a:r>
            <a:r>
              <a:rPr lang="en-US" altLang="en-US" dirty="0" err="1" smtClean="0"/>
              <a:t>vērtību</a:t>
            </a:r>
            <a:r>
              <a:rPr lang="lv-LV" altLang="en-US" dirty="0" smtClean="0"/>
              <a:t/>
            </a:r>
            <a:br>
              <a:rPr lang="lv-LV" altLang="en-US" dirty="0" smtClean="0"/>
            </a:br>
            <a:endParaRPr lang="lv-LV" altLang="en-US" dirty="0" smtClean="0"/>
          </a:p>
          <a:p>
            <a:r>
              <a:rPr lang="lv-LV" altLang="en-US" dirty="0" smtClean="0"/>
              <a:t>Nodrošināta iepazīšanās ar vēstures avotiem kā izziņas un pētniecības objektu</a:t>
            </a:r>
          </a:p>
          <a:p>
            <a:endParaRPr lang="lv-LV" altLang="en-US" dirty="0"/>
          </a:p>
          <a:p>
            <a:r>
              <a:rPr lang="lv-LV" altLang="en-US" dirty="0" smtClean="0"/>
              <a:t>«Apmeklētāju vadīšana plašākā nozīmē ir pedagoģisks, tātad garīgs process»</a:t>
            </a:r>
          </a:p>
          <a:p>
            <a:pPr marL="0" indent="0" algn="r">
              <a:buNone/>
            </a:pPr>
            <a:r>
              <a:rPr lang="lv-LV" altLang="en-US" sz="2800" dirty="0" smtClean="0"/>
              <a:t>(</a:t>
            </a:r>
            <a:r>
              <a:rPr lang="lv-LV" altLang="en-US" sz="2800" dirty="0" err="1" smtClean="0"/>
              <a:t>Heidi</a:t>
            </a:r>
            <a:r>
              <a:rPr lang="lv-LV" altLang="en-US" sz="2800" dirty="0" smtClean="0"/>
              <a:t> Graf)</a:t>
            </a:r>
            <a:endParaRPr lang="en-US" altLang="en-US" sz="2800" dirty="0"/>
          </a:p>
        </p:txBody>
      </p:sp>
    </p:spTree>
    <p:extLst>
      <p:ext uri="{BB962C8B-B14F-4D97-AF65-F5344CB8AC3E}">
        <p14:creationId xmlns:p14="http://schemas.microsoft.com/office/powerpoint/2010/main" val="13091482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latin typeface="Times New Roman" panose="02020603050405020304" pitchFamily="18" charset="0"/>
                <a:cs typeface="Times New Roman" panose="02020603050405020304" pitchFamily="18" charset="0"/>
              </a:rPr>
              <a:t>Sadarbība – profesionālā pilnveide</a:t>
            </a:r>
            <a:endParaRPr lang="en-US" b="1" dirty="0">
              <a:latin typeface="Times New Roman" panose="02020603050405020304" pitchFamily="18" charset="0"/>
              <a:cs typeface="Times New Roman" panose="02020603050405020304" pitchFamily="18" charset="0"/>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400800" cy="480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a:xfrm>
            <a:off x="4876800" y="6176963"/>
            <a:ext cx="3465512" cy="681037"/>
          </a:xfrm>
        </p:spPr>
        <p:txBody>
          <a:bodyPr/>
          <a:lstStyle/>
          <a:p>
            <a:pPr marL="0" indent="0">
              <a:buFont typeface="Arial" panose="020B0604020202020204" pitchFamily="34" charset="0"/>
              <a:buNone/>
            </a:pPr>
            <a:r>
              <a:rPr lang="lv-LV" altLang="en-US" sz="2000" dirty="0" smtClean="0"/>
              <a:t>Rīgas Skolu muzejā, 2015.</a:t>
            </a:r>
            <a:endParaRPr lang="en-US" altLang="en-US" sz="2000" dirty="0" smtClean="0"/>
          </a:p>
        </p:txBody>
      </p:sp>
    </p:spTree>
    <p:extLst>
      <p:ext uri="{BB962C8B-B14F-4D97-AF65-F5344CB8AC3E}">
        <p14:creationId xmlns:p14="http://schemas.microsoft.com/office/powerpoint/2010/main" val="425442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latin typeface="Times New Roman" panose="02020603050405020304" pitchFamily="18" charset="0"/>
                <a:cs typeface="Times New Roman" panose="02020603050405020304" pitchFamily="18" charset="0"/>
              </a:rPr>
              <a:t>Starptautiskā sadarbība</a:t>
            </a:r>
            <a:endParaRPr lang="en-US" b="1" dirty="0">
              <a:latin typeface="Times New Roman" panose="02020603050405020304" pitchFamily="18" charset="0"/>
              <a:cs typeface="Times New Roman" panose="02020603050405020304" pitchFamily="18" charset="0"/>
            </a:endParaRPr>
          </a:p>
        </p:txBody>
      </p:sp>
      <p:pic>
        <p:nvPicPr>
          <p:cNvPr id="4" name="Picture 2" descr="E:\Leipciga_2010\IMG_04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38300" y="1415281"/>
            <a:ext cx="6172200" cy="4935318"/>
          </a:xfrm>
          <a:prstGeom prst="rect">
            <a:avLst/>
          </a:prstGeom>
          <a:noFill/>
        </p:spPr>
      </p:pic>
      <p:sp>
        <p:nvSpPr>
          <p:cNvPr id="5" name="Content Placeholder 6"/>
          <p:cNvSpPr txBox="1">
            <a:spLocks/>
          </p:cNvSpPr>
          <p:nvPr/>
        </p:nvSpPr>
        <p:spPr bwMode="auto">
          <a:xfrm>
            <a:off x="4724400" y="6370639"/>
            <a:ext cx="3754437"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lv-LV" altLang="en-US" sz="2000"/>
              <a:t>Leipcigas Skolu muzejā, 2010.</a:t>
            </a:r>
            <a:endParaRPr lang="en-US" altLang="en-US" sz="2000"/>
          </a:p>
        </p:txBody>
      </p:sp>
    </p:spTree>
    <p:extLst>
      <p:ext uri="{BB962C8B-B14F-4D97-AF65-F5344CB8AC3E}">
        <p14:creationId xmlns:p14="http://schemas.microsoft.com/office/powerpoint/2010/main" val="1748971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latin typeface="Times New Roman" panose="02020603050405020304" pitchFamily="18" charset="0"/>
                <a:cs typeface="Times New Roman" panose="02020603050405020304" pitchFamily="18" charset="0"/>
              </a:rPr>
              <a:t>Starptautiskā sadarbība</a:t>
            </a:r>
            <a:endParaRPr lang="en-US" dirty="0">
              <a:latin typeface="Times New Roman" panose="02020603050405020304" pitchFamily="18" charset="0"/>
              <a:cs typeface="Times New Roman" panose="02020603050405020304" pitchFamily="18" charset="0"/>
            </a:endParaRPr>
          </a:p>
        </p:txBody>
      </p:sp>
      <p:sp>
        <p:nvSpPr>
          <p:cNvPr id="4" name="Content Placeholder 6"/>
          <p:cNvSpPr txBox="1">
            <a:spLocks/>
          </p:cNvSpPr>
          <p:nvPr/>
        </p:nvSpPr>
        <p:spPr bwMode="auto">
          <a:xfrm>
            <a:off x="6283897" y="6139254"/>
            <a:ext cx="288131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buFont typeface="Arial" panose="020B0604020202020204" pitchFamily="34" charset="0"/>
              <a:buNone/>
            </a:pPr>
            <a:r>
              <a:rPr lang="lv-LV" altLang="en-US" sz="2000" dirty="0" err="1"/>
              <a:t>Vitenberga</a:t>
            </a:r>
            <a:r>
              <a:rPr lang="lv-LV" altLang="en-US" sz="2000" dirty="0"/>
              <a:t>, 2017.</a:t>
            </a:r>
            <a:endParaRPr lang="en-US" altLang="en-US" sz="2000"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6722"/>
            <a:ext cx="7391400" cy="492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15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latin typeface="Times New Roman" pitchFamily="18" charset="0"/>
                <a:cs typeface="Times New Roman" pitchFamily="18" charset="0"/>
              </a:rPr>
              <a:t>Pedagoģijas vēstures muzejs</a:t>
            </a:r>
            <a:br>
              <a:rPr lang="lv-LV" b="1" dirty="0" smtClean="0">
                <a:latin typeface="Times New Roman" pitchFamily="18" charset="0"/>
                <a:cs typeface="Times New Roman" pitchFamily="18" charset="0"/>
              </a:rPr>
            </a:br>
            <a:endParaRPr lang="lv-LV"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lv-LV" dirty="0" smtClean="0">
                <a:latin typeface="Times New Roman" pitchFamily="18" charset="0"/>
                <a:cs typeface="Times New Roman" pitchFamily="18" charset="0"/>
              </a:rPr>
              <a:t>Dibināšanas  </a:t>
            </a:r>
            <a:r>
              <a:rPr lang="lv-LV" dirty="0">
                <a:latin typeface="Times New Roman" pitchFamily="18" charset="0"/>
                <a:cs typeface="Times New Roman" pitchFamily="18" charset="0"/>
              </a:rPr>
              <a:t>g</a:t>
            </a:r>
            <a:r>
              <a:rPr lang="lv-LV" dirty="0" smtClean="0">
                <a:latin typeface="Times New Roman" pitchFamily="18" charset="0"/>
                <a:cs typeface="Times New Roman" pitchFamily="18" charset="0"/>
              </a:rPr>
              <a:t>ads – 1990.</a:t>
            </a:r>
          </a:p>
          <a:p>
            <a:r>
              <a:rPr lang="lv-LV" dirty="0" smtClean="0">
                <a:latin typeface="Times New Roman" pitchFamily="18" charset="0"/>
                <a:cs typeface="Times New Roman" pitchFamily="18" charset="0"/>
              </a:rPr>
              <a:t>Muzejs – 1. reizi LU vēsturē</a:t>
            </a:r>
          </a:p>
          <a:p>
            <a:r>
              <a:rPr lang="lv-LV" dirty="0" smtClean="0">
                <a:latin typeface="Times New Roman" pitchFamily="18" charset="0"/>
                <a:cs typeface="Times New Roman" pitchFamily="18" charset="0"/>
              </a:rPr>
              <a:t>1990. – 2003. </a:t>
            </a:r>
            <a:r>
              <a:rPr lang="lv-LV" dirty="0" err="1" smtClean="0">
                <a:latin typeface="Times New Roman" pitchFamily="18" charset="0"/>
                <a:cs typeface="Times New Roman" pitchFamily="18" charset="0"/>
              </a:rPr>
              <a:t>Kronvalda</a:t>
            </a:r>
            <a:r>
              <a:rPr lang="lv-LV" dirty="0" smtClean="0">
                <a:latin typeface="Times New Roman" pitchFamily="18" charset="0"/>
                <a:cs typeface="Times New Roman" pitchFamily="18" charset="0"/>
              </a:rPr>
              <a:t> bulv. 4</a:t>
            </a:r>
          </a:p>
          <a:p>
            <a:r>
              <a:rPr lang="lv-LV" dirty="0" smtClean="0">
                <a:latin typeface="Times New Roman" pitchFamily="18" charset="0"/>
                <a:cs typeface="Times New Roman" pitchFamily="18" charset="0"/>
              </a:rPr>
              <a:t>Kopš 2006. – Anniņmuižā </a:t>
            </a:r>
          </a:p>
          <a:p>
            <a:pPr marL="0" indent="0">
              <a:buNone/>
            </a:pPr>
            <a:r>
              <a:rPr lang="lv-LV" dirty="0" smtClean="0">
                <a:latin typeface="Times New Roman" pitchFamily="18" charset="0"/>
                <a:cs typeface="Times New Roman" pitchFamily="18" charset="0"/>
              </a:rPr>
              <a:t>(arhitektūras piemineklis Nr. 7722)</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229600" cy="1143000"/>
          </a:xfrm>
        </p:spPr>
        <p:txBody>
          <a:bodyPr/>
          <a:lstStyle/>
          <a:p>
            <a:r>
              <a:rPr lang="lv-LV" b="1" dirty="0" smtClean="0">
                <a:latin typeface="Times New Roman" panose="02020603050405020304" pitchFamily="18" charset="0"/>
                <a:cs typeface="Times New Roman" panose="02020603050405020304" pitchFamily="18" charset="0"/>
              </a:rPr>
              <a:t>Paldies par uzmanību!</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3733800"/>
            <a:ext cx="8229600" cy="2117415"/>
          </a:xfrm>
        </p:spPr>
        <p:txBody>
          <a:bodyPr/>
          <a:lstStyle/>
          <a:p>
            <a:pPr marL="0" indent="0">
              <a:buNone/>
            </a:pPr>
            <a:r>
              <a:rPr lang="lv-LV" dirty="0">
                <a:latin typeface="Times New Roman" pitchFamily="18" charset="0"/>
                <a:cs typeface="Times New Roman" pitchFamily="18" charset="0"/>
              </a:rPr>
              <a:t>Veca patiesība: no pagātnes izaug tagadne, </a:t>
            </a:r>
            <a:br>
              <a:rPr lang="lv-LV" dirty="0">
                <a:latin typeface="Times New Roman" pitchFamily="18" charset="0"/>
                <a:cs typeface="Times New Roman" pitchFamily="18" charset="0"/>
              </a:rPr>
            </a:br>
            <a:r>
              <a:rPr lang="lv-LV" dirty="0">
                <a:latin typeface="Times New Roman" pitchFamily="18" charset="0"/>
                <a:cs typeface="Times New Roman" pitchFamily="18" charset="0"/>
              </a:rPr>
              <a:t>no tagadnes – nākotne</a:t>
            </a:r>
            <a:r>
              <a:rPr lang="lv-LV" dirty="0" smtClean="0">
                <a:latin typeface="Times New Roman" pitchFamily="18" charset="0"/>
                <a:cs typeface="Times New Roman" pitchFamily="18" charset="0"/>
              </a:rPr>
              <a:t>.</a:t>
            </a:r>
          </a:p>
          <a:p>
            <a:pPr marL="0" indent="0" algn="r">
              <a:buNone/>
            </a:pPr>
            <a:r>
              <a:rPr lang="lv-LV" sz="2400" dirty="0" smtClean="0">
                <a:latin typeface="Times New Roman" pitchFamily="18" charset="0"/>
                <a:cs typeface="Times New Roman" pitchFamily="18" charset="0"/>
              </a:rPr>
              <a:t>(</a:t>
            </a:r>
            <a:r>
              <a:rPr lang="lv-LV" sz="2400" dirty="0">
                <a:latin typeface="Times New Roman" pitchFamily="18" charset="0"/>
                <a:cs typeface="Times New Roman" pitchFamily="18" charset="0"/>
              </a:rPr>
              <a:t>Antons </a:t>
            </a:r>
            <a:r>
              <a:rPr lang="lv-LV" sz="2400" dirty="0" err="1">
                <a:latin typeface="Times New Roman" pitchFamily="18" charset="0"/>
                <a:cs typeface="Times New Roman" pitchFamily="18" charset="0"/>
              </a:rPr>
              <a:t>Birkerts</a:t>
            </a:r>
            <a:r>
              <a:rPr lang="lv-LV" sz="2400" dirty="0" smtClean="0">
                <a:latin typeface="Times New Roman" pitchFamily="18" charset="0"/>
                <a:cs typeface="Times New Roman" pitchFamily="18" charset="0"/>
              </a:rPr>
              <a:t>)</a:t>
            </a:r>
            <a:endParaRPr lang="lv-LV" sz="2400" dirty="0">
              <a:latin typeface="Times New Roman" pitchFamily="18" charset="0"/>
              <a:cs typeface="Times New Roman" pitchFamily="18" charset="0"/>
            </a:endParaRPr>
          </a:p>
          <a:p>
            <a:pPr marL="0" indent="0" algn="r">
              <a:buNone/>
            </a:pPr>
            <a:endParaRPr lang="en-US" dirty="0"/>
          </a:p>
        </p:txBody>
      </p:sp>
    </p:spTree>
    <p:extLst>
      <p:ext uri="{BB962C8B-B14F-4D97-AF65-F5344CB8AC3E}">
        <p14:creationId xmlns:p14="http://schemas.microsoft.com/office/powerpoint/2010/main" val="10684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smtClean="0">
                <a:latin typeface="Times New Roman" pitchFamily="18" charset="0"/>
                <a:cs typeface="Times New Roman" pitchFamily="18" charset="0"/>
              </a:rPr>
              <a:t>Muzeja vide</a:t>
            </a:r>
            <a:endParaRPr lang="lv-LV"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lv-LV" dirty="0" smtClean="0">
                <a:latin typeface="Times New Roman" pitchFamily="18" charset="0"/>
                <a:cs typeface="Times New Roman" pitchFamily="18" charset="0"/>
              </a:rPr>
              <a:t>Ēka, kurā atrodas muzejs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286000"/>
            <a:ext cx="6589057" cy="4392705"/>
          </a:xfrm>
          <a:prstGeom prst="rect">
            <a:avLst/>
          </a:prstGeom>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6838" y="1320137"/>
            <a:ext cx="355123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smtClean="0">
                <a:latin typeface="Times New Roman" pitchFamily="18" charset="0"/>
                <a:cs typeface="Times New Roman" pitchFamily="18" charset="0"/>
              </a:rPr>
              <a:t>Muzeja vide</a:t>
            </a:r>
            <a:endParaRPr lang="lv-LV"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lstStyle/>
          <a:p>
            <a:r>
              <a:rPr lang="lv-LV" b="1" dirty="0" smtClean="0">
                <a:latin typeface="Times New Roman" pitchFamily="18" charset="0"/>
                <a:cs typeface="Times New Roman" pitchFamily="18" charset="0"/>
              </a:rPr>
              <a:t>Ekspozīcija</a:t>
            </a: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26" y="1981200"/>
            <a:ext cx="7048547" cy="469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000" b="1" dirty="0" smtClean="0">
                <a:latin typeface="Times New Roman" pitchFamily="18" charset="0"/>
                <a:cs typeface="Times New Roman" pitchFamily="18" charset="0"/>
              </a:rPr>
              <a:t>Muzeja vide</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95400"/>
            <a:ext cx="8229600" cy="4525963"/>
          </a:xfrm>
        </p:spPr>
        <p:txBody>
          <a:bodyPr/>
          <a:lstStyle/>
          <a:p>
            <a:r>
              <a:rPr lang="lv-LV" b="1" dirty="0" smtClean="0"/>
              <a:t>Muzeja krājums</a:t>
            </a:r>
          </a:p>
          <a:p>
            <a:r>
              <a:rPr lang="lv-LV" b="1" dirty="0" smtClean="0"/>
              <a:t>Muzeja tradīcijas</a:t>
            </a:r>
          </a:p>
        </p:txBody>
      </p:sp>
      <p:pic>
        <p:nvPicPr>
          <p:cNvPr id="6" name="Picture 5" descr="IMG_92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590800"/>
            <a:ext cx="5943600" cy="395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lv-LV" sz="3600" b="1" dirty="0" err="1" smtClean="0">
                <a:latin typeface="Times New Roman" panose="02020603050405020304" pitchFamily="18" charset="0"/>
                <a:cs typeface="Times New Roman" panose="02020603050405020304" pitchFamily="18" charset="0"/>
              </a:rPr>
              <a:t>Luda</a:t>
            </a:r>
            <a:r>
              <a:rPr lang="lv-LV" sz="3600" b="1" dirty="0" smtClean="0">
                <a:latin typeface="Times New Roman" panose="02020603050405020304" pitchFamily="18" charset="0"/>
                <a:cs typeface="Times New Roman" panose="02020603050405020304" pitchFamily="18" charset="0"/>
              </a:rPr>
              <a:t> Bērziņa (1870 - 1965) piemiņas istaba</a:t>
            </a:r>
            <a:endParaRPr lang="en-US" sz="36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143000"/>
            <a:ext cx="6019800" cy="4514850"/>
          </a:xfrm>
          <a:prstGeom prst="rect">
            <a:avLst/>
          </a:prstGeom>
        </p:spPr>
      </p:pic>
      <p:sp>
        <p:nvSpPr>
          <p:cNvPr id="7" name="TextBox 6"/>
          <p:cNvSpPr txBox="1"/>
          <p:nvPr/>
        </p:nvSpPr>
        <p:spPr>
          <a:xfrm>
            <a:off x="228600" y="1828800"/>
            <a:ext cx="2133600" cy="3391698"/>
          </a:xfrm>
          <a:prstGeom prst="rect">
            <a:avLst/>
          </a:prstGeom>
          <a:noFill/>
        </p:spPr>
        <p:txBody>
          <a:bodyPr wrap="square" rtlCol="0">
            <a:spAutoFit/>
          </a:bodyPr>
          <a:lstStyle/>
          <a:p>
            <a:pPr algn="ctr">
              <a:lnSpc>
                <a:spcPct val="80000"/>
              </a:lnSpc>
              <a:defRPr/>
            </a:pPr>
            <a:r>
              <a:rPr lang="lv-LV" sz="3200" dirty="0">
                <a:latin typeface="Monotype Corsiva" pitchFamily="66" charset="0"/>
              </a:rPr>
              <a:t>“... </a:t>
            </a:r>
            <a:r>
              <a:rPr lang="lv-LV" sz="3200" dirty="0" smtClean="0">
                <a:latin typeface="Monotype Corsiva" pitchFamily="66" charset="0"/>
              </a:rPr>
              <a:t>LU </a:t>
            </a:r>
            <a:r>
              <a:rPr lang="lv-LV" sz="3200" dirty="0">
                <a:latin typeface="Monotype Corsiva" pitchFamily="66" charset="0"/>
              </a:rPr>
              <a:t>muzejā vectēvs </a:t>
            </a:r>
            <a:r>
              <a:rPr lang="lv-LV" sz="3200" dirty="0" err="1">
                <a:latin typeface="Monotype Corsiva" pitchFamily="66" charset="0"/>
              </a:rPr>
              <a:t>L.Bērziņš</a:t>
            </a:r>
            <a:r>
              <a:rPr lang="lv-LV" sz="3200" dirty="0">
                <a:latin typeface="Monotype Corsiva" pitchFamily="66" charset="0"/>
              </a:rPr>
              <a:t> ir labās rokās, pareizā vietā.” </a:t>
            </a:r>
          </a:p>
          <a:p>
            <a:pPr algn="r">
              <a:lnSpc>
                <a:spcPct val="80000"/>
              </a:lnSpc>
              <a:defRPr/>
            </a:pPr>
            <a:endParaRPr lang="lv-LV" sz="1100" dirty="0"/>
          </a:p>
          <a:p>
            <a:pPr algn="r">
              <a:lnSpc>
                <a:spcPct val="80000"/>
              </a:lnSpc>
              <a:defRPr/>
            </a:pPr>
            <a:r>
              <a:rPr lang="lv-LV" sz="1100" dirty="0"/>
              <a:t>(LU Goda doktors, Jēlas Universitātes prof., </a:t>
            </a:r>
            <a:r>
              <a:rPr lang="lv-LV" sz="1100" dirty="0" err="1"/>
              <a:t>L.Bērziņa</a:t>
            </a:r>
            <a:r>
              <a:rPr lang="lv-LV" sz="1100" dirty="0"/>
              <a:t> mazdēls Kristaps </a:t>
            </a:r>
            <a:r>
              <a:rPr lang="lv-LV" sz="1100" dirty="0" err="1"/>
              <a:t>Keggi</a:t>
            </a:r>
            <a:r>
              <a:rPr lang="lv-LV" sz="1100" dirty="0"/>
              <a:t>, 2006</a:t>
            </a:r>
            <a:r>
              <a:rPr lang="lv-LV" sz="1100" dirty="0" smtClean="0"/>
              <a:t>)</a:t>
            </a:r>
            <a:endParaRPr lang="en-US" sz="1100" dirty="0"/>
          </a:p>
        </p:txBody>
      </p:sp>
    </p:spTree>
    <p:extLst>
      <p:ext uri="{BB962C8B-B14F-4D97-AF65-F5344CB8AC3E}">
        <p14:creationId xmlns:p14="http://schemas.microsoft.com/office/powerpoint/2010/main" val="384858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553200"/>
          </a:xfrm>
        </p:spPr>
        <p:txBody>
          <a:bodyPr>
            <a:normAutofit lnSpcReduction="10000"/>
          </a:bodyPr>
          <a:lstStyle/>
          <a:p>
            <a:r>
              <a:rPr lang="lv-LV" dirty="0" smtClean="0">
                <a:latin typeface="Times New Roman" pitchFamily="18" charset="0"/>
                <a:cs typeface="Times New Roman" pitchFamily="18" charset="0"/>
              </a:rPr>
              <a:t>Muzeja struktūrai jābalstās uz pedagoģijas principiem </a:t>
            </a:r>
          </a:p>
          <a:p>
            <a:pPr marL="0" indent="0" algn="r">
              <a:buNone/>
            </a:pPr>
            <a:r>
              <a:rPr lang="lv-LV" dirty="0" smtClean="0">
                <a:latin typeface="Times New Roman" pitchFamily="18" charset="0"/>
                <a:cs typeface="Times New Roman" pitchFamily="18" charset="0"/>
              </a:rPr>
              <a:t>(Georg </a:t>
            </a:r>
            <a:r>
              <a:rPr lang="lv-LV" dirty="0" err="1" smtClean="0">
                <a:latin typeface="Times New Roman" pitchFamily="18" charset="0"/>
                <a:cs typeface="Times New Roman" pitchFamily="18" charset="0"/>
              </a:rPr>
              <a:t>Kerschensteiner</a:t>
            </a:r>
            <a:r>
              <a:rPr lang="lv-LV" dirty="0" smtClean="0">
                <a:latin typeface="Times New Roman" pitchFamily="18" charset="0"/>
                <a:cs typeface="Times New Roman" pitchFamily="18" charset="0"/>
              </a:rPr>
              <a:t>, 1925)</a:t>
            </a:r>
            <a:br>
              <a:rPr lang="lv-LV" dirty="0" smtClean="0">
                <a:latin typeface="Times New Roman" pitchFamily="18" charset="0"/>
                <a:cs typeface="Times New Roman" pitchFamily="18" charset="0"/>
              </a:rPr>
            </a:br>
            <a:endParaRPr lang="lv-LV" dirty="0" smtClean="0">
              <a:latin typeface="Times New Roman" pitchFamily="18" charset="0"/>
              <a:cs typeface="Times New Roman" pitchFamily="18" charset="0"/>
            </a:endParaRPr>
          </a:p>
          <a:p>
            <a:r>
              <a:rPr lang="lv-LV" dirty="0" smtClean="0">
                <a:latin typeface="Times New Roman" pitchFamily="18" charset="0"/>
                <a:cs typeface="Times New Roman" pitchFamily="18" charset="0"/>
              </a:rPr>
              <a:t>Mērķis ir nevis priekšmeti, bet vēstījums</a:t>
            </a:r>
          </a:p>
          <a:p>
            <a:pPr algn="r">
              <a:buNone/>
            </a:pPr>
            <a:r>
              <a:rPr lang="lv-LV" dirty="0" smtClean="0">
                <a:latin typeface="Times New Roman" pitchFamily="18" charset="0"/>
                <a:cs typeface="Times New Roman" pitchFamily="18" charset="0"/>
              </a:rPr>
              <a:t>(Alf Hatton, 2008)</a:t>
            </a:r>
            <a:br>
              <a:rPr lang="lv-LV" dirty="0" smtClean="0">
                <a:latin typeface="Times New Roman" pitchFamily="18" charset="0"/>
                <a:cs typeface="Times New Roman" pitchFamily="18" charset="0"/>
              </a:rPr>
            </a:br>
            <a:endParaRPr lang="lv-LV" dirty="0" smtClean="0">
              <a:latin typeface="Times New Roman" pitchFamily="18" charset="0"/>
              <a:cs typeface="Times New Roman" pitchFamily="18" charset="0"/>
            </a:endParaRPr>
          </a:p>
          <a:p>
            <a:r>
              <a:rPr lang="lv-LV" dirty="0" smtClean="0">
                <a:latin typeface="Times New Roman" pitchFamily="18" charset="0"/>
                <a:cs typeface="Times New Roman" pitchFamily="18" charset="0"/>
              </a:rPr>
              <a:t>Priekšmeti muzejā ir mēmi. Tādēļ tiem nepieciešams skaidrojums un interpretācija. Vēstures muzeju galvenais uzdevums – vadīt apmeklētāju no detaļas uz struktūru, no tēla - uz realitāti</a:t>
            </a:r>
          </a:p>
          <a:p>
            <a:pPr algn="r">
              <a:buNone/>
            </a:pPr>
            <a:r>
              <a:rPr lang="lv-LV" dirty="0" smtClean="0">
                <a:latin typeface="Times New Roman" pitchFamily="18" charset="0"/>
                <a:cs typeface="Times New Roman" pitchFamily="18" charset="0"/>
              </a:rPr>
              <a:t>(Martin Schaerer, 2008)</a:t>
            </a:r>
            <a:endParaRPr lang="lv-LV"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latin typeface="Times New Roman" panose="02020603050405020304" pitchFamily="18" charset="0"/>
                <a:cs typeface="Times New Roman" panose="02020603050405020304" pitchFamily="18" charset="0"/>
              </a:rPr>
              <a:t>Teorētiskais pamats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r>
              <a:rPr lang="lv-LV" altLang="en-US" dirty="0"/>
              <a:t>Vispārīgās </a:t>
            </a:r>
            <a:r>
              <a:rPr lang="lv-LV" altLang="en-US" dirty="0" err="1"/>
              <a:t>muzeoloģijas</a:t>
            </a:r>
            <a:r>
              <a:rPr lang="lv-LV" altLang="en-US" dirty="0"/>
              <a:t> koncepcijas (J. </a:t>
            </a:r>
            <a:r>
              <a:rPr lang="lv-LV" altLang="en-US" dirty="0" err="1"/>
              <a:t>Baur</a:t>
            </a:r>
            <a:r>
              <a:rPr lang="lv-LV" altLang="en-US" dirty="0"/>
              <a:t>, K. </a:t>
            </a:r>
            <a:r>
              <a:rPr lang="lv-LV" altLang="en-US" dirty="0" err="1"/>
              <a:t>Flugel</a:t>
            </a:r>
            <a:r>
              <a:rPr lang="lv-LV" altLang="en-US" dirty="0"/>
              <a:t>, </a:t>
            </a:r>
            <a:br>
              <a:rPr lang="lv-LV" altLang="en-US" dirty="0"/>
            </a:br>
            <a:r>
              <a:rPr lang="lv-LV" altLang="en-US" dirty="0"/>
              <a:t>H. K. </a:t>
            </a:r>
            <a:r>
              <a:rPr lang="lv-LV" altLang="en-US" dirty="0" err="1"/>
              <a:t>Vieregg</a:t>
            </a:r>
            <a:r>
              <a:rPr lang="lv-LV" altLang="en-US" dirty="0"/>
              <a:t>, A. </a:t>
            </a:r>
            <a:r>
              <a:rPr lang="lv-LV" altLang="en-US" dirty="0" err="1"/>
              <a:t>Vogt</a:t>
            </a:r>
            <a:r>
              <a:rPr lang="lv-LV" altLang="en-US" dirty="0"/>
              <a:t>, F. </a:t>
            </a:r>
            <a:r>
              <a:rPr lang="lv-LV" altLang="en-US" dirty="0" err="1"/>
              <a:t>Waidacher</a:t>
            </a:r>
            <a:r>
              <a:rPr lang="lv-LV" altLang="en-US" dirty="0"/>
              <a:t>, G. </a:t>
            </a:r>
            <a:r>
              <a:rPr lang="lv-LV" altLang="en-US" dirty="0" err="1"/>
              <a:t>Weiss</a:t>
            </a:r>
            <a:r>
              <a:rPr lang="lv-LV" altLang="en-US" dirty="0"/>
              <a:t>, </a:t>
            </a:r>
            <a:br>
              <a:rPr lang="lv-LV" altLang="en-US" dirty="0"/>
            </a:br>
            <a:r>
              <a:rPr lang="lv-LV" altLang="en-US" dirty="0"/>
              <a:t>S. </a:t>
            </a:r>
            <a:r>
              <a:rPr lang="lv-LV" altLang="en-US" dirty="0" err="1"/>
              <a:t>Sotnikova</a:t>
            </a:r>
            <a:r>
              <a:rPr lang="lv-LV" altLang="en-US" dirty="0"/>
              <a:t>)</a:t>
            </a:r>
            <a:br>
              <a:rPr lang="lv-LV" altLang="en-US" dirty="0"/>
            </a:br>
            <a:endParaRPr lang="en-US" altLang="en-US" dirty="0"/>
          </a:p>
          <a:p>
            <a:r>
              <a:rPr lang="lv-LV" altLang="en-US" dirty="0" smtClean="0"/>
              <a:t>Skatījums </a:t>
            </a:r>
            <a:r>
              <a:rPr lang="lv-LV" altLang="en-US" dirty="0"/>
              <a:t>uz muzeju kā mediju (W. </a:t>
            </a:r>
            <a:r>
              <a:rPr lang="lv-LV" altLang="en-US" dirty="0" err="1"/>
              <a:t>Faulstich</a:t>
            </a:r>
            <a:r>
              <a:rPr lang="lv-LV" altLang="en-US" dirty="0"/>
              <a:t>, </a:t>
            </a:r>
            <a:br>
              <a:rPr lang="lv-LV" altLang="en-US" dirty="0"/>
            </a:br>
            <a:r>
              <a:rPr lang="lv-LV" altLang="en-US" dirty="0"/>
              <a:t>A. </a:t>
            </a:r>
            <a:r>
              <a:rPr lang="lv-LV" altLang="en-US" dirty="0" err="1"/>
              <a:t>Wohlfromm</a:t>
            </a:r>
            <a:r>
              <a:rPr lang="lv-LV" altLang="en-US" dirty="0" smtClean="0"/>
              <a:t>)</a:t>
            </a:r>
          </a:p>
          <a:p>
            <a:endParaRPr lang="lv-LV" altLang="en-US" dirty="0"/>
          </a:p>
          <a:p>
            <a:r>
              <a:rPr lang="lv-LV" altLang="en-US" dirty="0" err="1"/>
              <a:t>Muzejpedagoģijas</a:t>
            </a:r>
            <a:r>
              <a:rPr lang="lv-LV" altLang="en-US" dirty="0"/>
              <a:t> teorijas (D. </a:t>
            </a:r>
            <a:r>
              <a:rPr lang="lv-LV" altLang="en-US" dirty="0" err="1"/>
              <a:t>Dennert</a:t>
            </a:r>
            <a:r>
              <a:rPr lang="lv-LV" altLang="en-US" dirty="0"/>
              <a:t>, H. Graf, U. </a:t>
            </a:r>
            <a:r>
              <a:rPr lang="lv-LV" altLang="en-US" dirty="0" err="1"/>
              <a:t>Koch</a:t>
            </a:r>
            <a:r>
              <a:rPr lang="lv-LV" altLang="en-US" dirty="0"/>
              <a:t>, U. M. </a:t>
            </a:r>
            <a:r>
              <a:rPr lang="lv-LV" altLang="en-US" dirty="0" err="1"/>
              <a:t>Nitsch</a:t>
            </a:r>
            <a:r>
              <a:rPr lang="lv-LV" altLang="en-US" dirty="0"/>
              <a:t>, W. </a:t>
            </a:r>
            <a:r>
              <a:rPr lang="lv-LV" altLang="en-US" dirty="0" err="1"/>
              <a:t>Zacharias</a:t>
            </a:r>
            <a:r>
              <a:rPr lang="lv-LV" altLang="en-US" dirty="0"/>
              <a:t>, B. </a:t>
            </a:r>
            <a:r>
              <a:rPr lang="lv-LV" altLang="en-US" dirty="0" err="1"/>
              <a:t>Stoljarov</a:t>
            </a:r>
            <a:r>
              <a:rPr lang="lv-LV" altLang="en-US" dirty="0"/>
              <a:t>, T. </a:t>
            </a:r>
            <a:r>
              <a:rPr lang="lv-LV" altLang="en-US" dirty="0" err="1" smtClean="0"/>
              <a:t>Yureneva</a:t>
            </a:r>
            <a:r>
              <a:rPr lang="lv-LV" altLang="en-US" dirty="0" smtClean="0"/>
              <a:t>, J. </a:t>
            </a:r>
            <a:r>
              <a:rPr lang="lv-LV" altLang="en-US" dirty="0" err="1" smtClean="0"/>
              <a:t>Garjāns</a:t>
            </a:r>
            <a:r>
              <a:rPr lang="lv-LV" altLang="en-US" dirty="0" smtClean="0"/>
              <a:t>)</a:t>
            </a:r>
            <a:r>
              <a:rPr lang="lv-LV" altLang="en-US" dirty="0"/>
              <a:t/>
            </a:r>
            <a:br>
              <a:rPr lang="lv-LV" altLang="en-US" dirty="0"/>
            </a:br>
            <a:endParaRPr lang="en-US" altLang="en-US" dirty="0"/>
          </a:p>
          <a:p>
            <a:r>
              <a:rPr lang="lv-LV" altLang="en-US" dirty="0"/>
              <a:t>Atziņas par </a:t>
            </a:r>
            <a:r>
              <a:rPr lang="lv-LV" altLang="en-US" dirty="0" err="1"/>
              <a:t>muzejpedagoģijas</a:t>
            </a:r>
            <a:r>
              <a:rPr lang="lv-LV" altLang="en-US" dirty="0"/>
              <a:t> attīstību 21.gs. (R. O’ Brien, K. P. Busse, E. </a:t>
            </a:r>
            <a:r>
              <a:rPr lang="lv-LV" altLang="en-US" dirty="0" err="1" smtClean="0"/>
              <a:t>Urban</a:t>
            </a:r>
            <a:r>
              <a:rPr lang="lv-LV" altLang="en-US" dirty="0" smtClean="0"/>
              <a:t>, J. Alksnis)</a:t>
            </a:r>
            <a:endParaRPr lang="lv-LV" altLang="en-US" dirty="0"/>
          </a:p>
        </p:txBody>
      </p:sp>
    </p:spTree>
    <p:extLst>
      <p:ext uri="{BB962C8B-B14F-4D97-AF65-F5344CB8AC3E}">
        <p14:creationId xmlns:p14="http://schemas.microsoft.com/office/powerpoint/2010/main" val="3928593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normAutofit/>
          </a:bodyPr>
          <a:lstStyle/>
          <a:p>
            <a:r>
              <a:rPr lang="lv-LV" sz="4000" b="1" dirty="0" err="1" smtClean="0">
                <a:latin typeface="Times New Roman" pitchFamily="18" charset="0"/>
                <a:cs typeface="Times New Roman" pitchFamily="18" charset="0"/>
              </a:rPr>
              <a:t>Muzejpedagoģija</a:t>
            </a:r>
            <a:endParaRPr lang="lv-LV" sz="4000" b="1" dirty="0">
              <a:latin typeface="Times New Roman" pitchFamily="18" charset="0"/>
              <a:cs typeface="Times New Roman" pitchFamily="18" charset="0"/>
            </a:endParaRPr>
          </a:p>
        </p:txBody>
      </p:sp>
      <p:sp>
        <p:nvSpPr>
          <p:cNvPr id="30723" name="Rectangle 3"/>
          <p:cNvSpPr>
            <a:spLocks noGrp="1" noRot="1" noChangeArrowheads="1"/>
          </p:cNvSpPr>
          <p:nvPr>
            <p:ph type="body" idx="1"/>
          </p:nvPr>
        </p:nvSpPr>
        <p:spPr/>
        <p:txBody>
          <a:bodyPr>
            <a:noAutofit/>
          </a:bodyPr>
          <a:lstStyle/>
          <a:p>
            <a:pPr>
              <a:lnSpc>
                <a:spcPct val="90000"/>
              </a:lnSpc>
            </a:pPr>
            <a:r>
              <a:rPr lang="lv-LV" sz="3000" dirty="0">
                <a:latin typeface="Times New Roman" pitchFamily="18" charset="0"/>
                <a:cs typeface="Times New Roman" pitchFamily="18" charset="0"/>
              </a:rPr>
              <a:t>„Muzejs ir sabiedrībai pieejama pētnieciska un izglītojoša iestāde, kuras uzdevums ir vākt, saglabāt, pētīt un popularizēt sabiedrībā dabas, garīgās un materiālās kultūras vērtības, sekmēt to izmantošanu sabiedrības izglītošanai un attīstībai” (LR Muzeju likums)</a:t>
            </a:r>
          </a:p>
          <a:p>
            <a:pPr>
              <a:lnSpc>
                <a:spcPct val="90000"/>
              </a:lnSpc>
            </a:pPr>
            <a:r>
              <a:rPr lang="lv-LV" sz="3000" dirty="0">
                <a:latin typeface="Times New Roman" pitchFamily="18" charset="0"/>
                <a:cs typeface="Times New Roman" pitchFamily="18" charset="0"/>
              </a:rPr>
              <a:t>“ Pedagoģija – mācību un audzināšanas teorija un prakse; zinātnes nozare, kas pētī mācību un audzināšanas teorijas un pedagoģiskās prakses vienotību, lai izglītotu, attīstītu personību” (Pedagoģijas terminu skaidrojošā vārdnīca, 2000)</a:t>
            </a:r>
          </a:p>
          <a:p>
            <a:pPr>
              <a:lnSpc>
                <a:spcPct val="90000"/>
              </a:lnSpc>
            </a:pPr>
            <a:endParaRPr lang="lv-LV" sz="3000" dirty="0">
              <a:latin typeface="Times New Roman" pitchFamily="18" charset="0"/>
              <a:cs typeface="Times New Roman" pitchFamily="18" charset="0"/>
            </a:endParaRPr>
          </a:p>
          <a:p>
            <a:pPr>
              <a:lnSpc>
                <a:spcPct val="90000"/>
              </a:lnSpc>
            </a:pPr>
            <a:endParaRPr lang="lv-LV" sz="3000" dirty="0">
              <a:latin typeface="Times New Roman" pitchFamily="18" charset="0"/>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406</Words>
  <Application>Microsoft Macintosh PowerPoint</Application>
  <PresentationFormat>On-screen Show (4:3)</PresentationFormat>
  <Paragraphs>83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Muzejpedagoģija teorijā un praksē: LU Pedagoģijas vēstures muzeja piemērs</vt:lpstr>
      <vt:lpstr>Pedagoģijas vēstures muzejs </vt:lpstr>
      <vt:lpstr>Muzeja vide</vt:lpstr>
      <vt:lpstr>Muzeja vide</vt:lpstr>
      <vt:lpstr>Muzeja vide</vt:lpstr>
      <vt:lpstr>Luda Bērziņa (1870 - 1965) piemiņas istaba</vt:lpstr>
      <vt:lpstr>PowerPoint Presentation</vt:lpstr>
      <vt:lpstr>Teorētiskais pamats</vt:lpstr>
      <vt:lpstr>Muzejpedagoģija</vt:lpstr>
      <vt:lpstr>Muzejpedagoģija</vt:lpstr>
      <vt:lpstr>PowerPoint Presentation</vt:lpstr>
      <vt:lpstr>Muzejpedagoģija</vt:lpstr>
      <vt:lpstr>Muzejpedagoģiskā darbība</vt:lpstr>
      <vt:lpstr>PowerPoint Presentation</vt:lpstr>
      <vt:lpstr>Muzejpedagoģija praksē</vt:lpstr>
      <vt:lpstr>Muzejpedagoģija praksē</vt:lpstr>
      <vt:lpstr>Sadarbība – profesionālā pilnveide</vt:lpstr>
      <vt:lpstr>Starptautiskā sadarbība</vt:lpstr>
      <vt:lpstr>Starptautiskā sadarbība</vt:lpstr>
      <vt:lpstr>Paldies par uzmanību!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Muzejpedagoģijas kā starpdisciplināras nozares veidošanās un attīstība</dc:title>
  <dc:creator>krish</dc:creator>
  <cp:lastModifiedBy>Iveta Gudakovska</cp:lastModifiedBy>
  <cp:revision>20</cp:revision>
  <cp:lastPrinted>2018-01-26T13:12:54Z</cp:lastPrinted>
  <dcterms:created xsi:type="dcterms:W3CDTF">2006-08-16T00:00:00Z</dcterms:created>
  <dcterms:modified xsi:type="dcterms:W3CDTF">2018-02-08T11:26:37Z</dcterms:modified>
</cp:coreProperties>
</file>