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16"/>
  </p:notesMasterIdLst>
  <p:handoutMasterIdLst>
    <p:handoutMasterId r:id="rId17"/>
  </p:handoutMasterIdLst>
  <p:sldIdLst>
    <p:sldId id="256" r:id="rId2"/>
    <p:sldId id="257" r:id="rId3"/>
    <p:sldId id="263" r:id="rId4"/>
    <p:sldId id="303" r:id="rId5"/>
    <p:sldId id="304" r:id="rId6"/>
    <p:sldId id="305" r:id="rId7"/>
    <p:sldId id="273" r:id="rId8"/>
    <p:sldId id="258" r:id="rId9"/>
    <p:sldId id="274" r:id="rId10"/>
    <p:sldId id="306" r:id="rId11"/>
    <p:sldId id="307" r:id="rId12"/>
    <p:sldId id="308" r:id="rId13"/>
    <p:sldId id="309" r:id="rId14"/>
    <p:sldId id="300" r:id="rId15"/>
  </p:sldIdLst>
  <p:sldSz cx="9144000" cy="6858000" type="screen4x3"/>
  <p:notesSz cx="9928225" cy="6797675"/>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4F5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Vidējs stils 1 - izcēlum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p:scale>
          <a:sx n="90" d="100"/>
          <a:sy n="90" d="100"/>
        </p:scale>
        <p:origin x="-1912"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18" d="100"/>
          <a:sy n="118" d="100"/>
        </p:scale>
        <p:origin x="-2034" y="-108"/>
      </p:cViewPr>
      <p:guideLst>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1" y="0"/>
            <a:ext cx="4302231" cy="339884"/>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sz="quarter" idx="1"/>
          </p:nvPr>
        </p:nvSpPr>
        <p:spPr>
          <a:xfrm>
            <a:off x="5623698" y="0"/>
            <a:ext cx="4302231" cy="339884"/>
          </a:xfrm>
          <a:prstGeom prst="rect">
            <a:avLst/>
          </a:prstGeom>
        </p:spPr>
        <p:txBody>
          <a:bodyPr vert="horz" lIns="91440" tIns="45720" rIns="91440" bIns="45720" rtlCol="0"/>
          <a:lstStyle>
            <a:lvl1pPr algn="r">
              <a:defRPr sz="1200"/>
            </a:lvl1pPr>
          </a:lstStyle>
          <a:p>
            <a:fld id="{C18B7DDB-0100-4CB3-BD11-78AC5B9BE6FF}" type="datetimeFigureOut">
              <a:rPr lang="lv-LV" smtClean="0"/>
              <a:pPr/>
              <a:t>08.02.18</a:t>
            </a:fld>
            <a:endParaRPr lang="lv-LV"/>
          </a:p>
        </p:txBody>
      </p:sp>
      <p:sp>
        <p:nvSpPr>
          <p:cNvPr id="4" name="Kājenes vietturis 3"/>
          <p:cNvSpPr>
            <a:spLocks noGrp="1"/>
          </p:cNvSpPr>
          <p:nvPr>
            <p:ph type="ftr" sz="quarter" idx="2"/>
          </p:nvPr>
        </p:nvSpPr>
        <p:spPr>
          <a:xfrm>
            <a:off x="1" y="6456612"/>
            <a:ext cx="4302231" cy="339884"/>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p:cNvSpPr>
            <a:spLocks noGrp="1"/>
          </p:cNvSpPr>
          <p:nvPr>
            <p:ph type="sldNum" sz="quarter" idx="3"/>
          </p:nvPr>
        </p:nvSpPr>
        <p:spPr>
          <a:xfrm>
            <a:off x="5623698" y="6456612"/>
            <a:ext cx="4302231" cy="339884"/>
          </a:xfrm>
          <a:prstGeom prst="rect">
            <a:avLst/>
          </a:prstGeom>
        </p:spPr>
        <p:txBody>
          <a:bodyPr vert="horz" lIns="91440" tIns="45720" rIns="91440" bIns="45720" rtlCol="0" anchor="b"/>
          <a:lstStyle>
            <a:lvl1pPr algn="r">
              <a:defRPr sz="1200"/>
            </a:lvl1pPr>
          </a:lstStyle>
          <a:p>
            <a:fld id="{152F9A7B-88A0-4482-A08A-6D6C694F7EFF}" type="slidenum">
              <a:rPr lang="lv-LV" smtClean="0"/>
              <a:pPr/>
              <a:t>‹#›</a:t>
            </a:fld>
            <a:endParaRPr lang="lv-LV"/>
          </a:p>
        </p:txBody>
      </p:sp>
    </p:spTree>
    <p:extLst>
      <p:ext uri="{BB962C8B-B14F-4D97-AF65-F5344CB8AC3E}">
        <p14:creationId xmlns:p14="http://schemas.microsoft.com/office/powerpoint/2010/main" val="5276897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1" y="0"/>
            <a:ext cx="4302231" cy="339884"/>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5623698" y="0"/>
            <a:ext cx="4302231" cy="339884"/>
          </a:xfrm>
          <a:prstGeom prst="rect">
            <a:avLst/>
          </a:prstGeom>
        </p:spPr>
        <p:txBody>
          <a:bodyPr vert="horz" lIns="91440" tIns="45720" rIns="91440" bIns="45720" rtlCol="0"/>
          <a:lstStyle>
            <a:lvl1pPr algn="r">
              <a:defRPr sz="1200"/>
            </a:lvl1pPr>
          </a:lstStyle>
          <a:p>
            <a:fld id="{1F818C85-05E6-4FA3-9AE0-6537D7939F74}" type="datetimeFigureOut">
              <a:rPr lang="lv-LV" smtClean="0"/>
              <a:pPr/>
              <a:t>08.02.18</a:t>
            </a:fld>
            <a:endParaRPr lang="lv-LV"/>
          </a:p>
        </p:txBody>
      </p:sp>
      <p:sp>
        <p:nvSpPr>
          <p:cNvPr id="4" name="Slaida attēla vietturis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992823" y="3228896"/>
            <a:ext cx="7942580" cy="3058954"/>
          </a:xfrm>
          <a:prstGeom prst="rect">
            <a:avLst/>
          </a:prstGeom>
        </p:spPr>
        <p:txBody>
          <a:bodyPr vert="horz" lIns="91440" tIns="45720" rIns="91440" bIns="45720" rtlCol="0">
            <a:normAutofit/>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6" name="Kājenes vietturis 5"/>
          <p:cNvSpPr>
            <a:spLocks noGrp="1"/>
          </p:cNvSpPr>
          <p:nvPr>
            <p:ph type="ftr" sz="quarter" idx="4"/>
          </p:nvPr>
        </p:nvSpPr>
        <p:spPr>
          <a:xfrm>
            <a:off x="1" y="6456612"/>
            <a:ext cx="4302231" cy="339884"/>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5623698" y="6456612"/>
            <a:ext cx="4302231" cy="339884"/>
          </a:xfrm>
          <a:prstGeom prst="rect">
            <a:avLst/>
          </a:prstGeom>
        </p:spPr>
        <p:txBody>
          <a:bodyPr vert="horz" lIns="91440" tIns="45720" rIns="91440" bIns="45720" rtlCol="0" anchor="b"/>
          <a:lstStyle>
            <a:lvl1pPr algn="r">
              <a:defRPr sz="1200"/>
            </a:lvl1pPr>
          </a:lstStyle>
          <a:p>
            <a:fld id="{D6E231A9-D3DE-49C3-8C2F-AB9587508EC2}" type="slidenum">
              <a:rPr lang="lv-LV" smtClean="0"/>
              <a:pPr/>
              <a:t>‹#›</a:t>
            </a:fld>
            <a:endParaRPr lang="lv-LV"/>
          </a:p>
        </p:txBody>
      </p:sp>
    </p:spTree>
    <p:extLst>
      <p:ext uri="{BB962C8B-B14F-4D97-AF65-F5344CB8AC3E}">
        <p14:creationId xmlns:p14="http://schemas.microsoft.com/office/powerpoint/2010/main" val="1188081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endParaRPr lang="lv-LV"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1</a:t>
            </a:fld>
            <a:endParaRPr lang="lv-LV"/>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pPr marL="228600" indent="-228600"/>
            <a:endParaRPr lang="lv-LV"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10</a:t>
            </a:fld>
            <a:endParaRPr lang="lv-LV"/>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pPr marL="228600" indent="-228600"/>
            <a:endParaRPr lang="lv-LV"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11</a:t>
            </a:fld>
            <a:endParaRPr lang="lv-LV"/>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endParaRPr lang="lv-LV"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12</a:t>
            </a:fld>
            <a:endParaRPr lang="lv-LV"/>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endParaRPr lang="lv-LV"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13</a:t>
            </a:fld>
            <a:endParaRPr lang="lv-LV"/>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pPr marL="228600" indent="-228600">
              <a:buNone/>
            </a:pPr>
            <a:endParaRPr lang="lv-LV"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14</a:t>
            </a:fld>
            <a:endParaRPr lang="lv-LV"/>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endParaRPr lang="lv-LV"/>
          </a:p>
        </p:txBody>
      </p:sp>
      <p:sp>
        <p:nvSpPr>
          <p:cNvPr id="4" name="Slaida numura vietturis 3"/>
          <p:cNvSpPr>
            <a:spLocks noGrp="1"/>
          </p:cNvSpPr>
          <p:nvPr>
            <p:ph type="sldNum" sz="quarter" idx="10"/>
          </p:nvPr>
        </p:nvSpPr>
        <p:spPr/>
        <p:txBody>
          <a:bodyPr/>
          <a:lstStyle/>
          <a:p>
            <a:fld id="{D6E231A9-D3DE-49C3-8C2F-AB9587508EC2}" type="slidenum">
              <a:rPr lang="lv-LV" smtClean="0"/>
              <a:pPr/>
              <a:t>2</a:t>
            </a:fld>
            <a:endParaRPr lang="lv-LV"/>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pPr marL="228600" indent="-228600">
              <a:buAutoNum type="arabicParenR"/>
            </a:pPr>
            <a:r>
              <a:rPr lang="lv-LV" dirty="0" smtClean="0"/>
              <a:t>Vārda “muzejs” lietojuma kontekstu veidojošie gadījumi – medijos, runātājiem un rakstītājiem spriežot par visa veida jautājumiem, bieži sastopamie izteikumi “kā muzejā”; “tam un tam ir vieta muzejā”; “tas nav nekāds muzejs” – kur bieži neapzināti ar vārdu muzejs tiek apzīmēts kaut kas , kas nefunkcionē, ir aizmirsts, sastindzis, nederīgs, nelietojams.</a:t>
            </a:r>
          </a:p>
          <a:p>
            <a:pPr marL="228600" indent="-228600">
              <a:buAutoNum type="arabicParenR"/>
            </a:pPr>
            <a:r>
              <a:rPr lang="lv-LV" dirty="0" smtClean="0"/>
              <a:t>Diskusija par LNMM izstādi “Hibrīdu pārlidojumi” žurnālā ir un portālā </a:t>
            </a:r>
            <a:r>
              <a:rPr lang="lv-LV" dirty="0" err="1" smtClean="0"/>
              <a:t>Fotokvartāls</a:t>
            </a:r>
            <a:r>
              <a:rPr lang="lv-LV" dirty="0" smtClean="0"/>
              <a:t>– izstādes apmeklētāja, profesionāla fotogrāfa viedoklis “nav izstādīti labākie darbi”; kuratores viedoklis “muzejs veido izstādi par tēmu mākslas PROCESS un fotogrāfijas kā tehniska līdzekļa vieta tajā, nevis</a:t>
            </a:r>
            <a:r>
              <a:rPr lang="lv-LV" baseline="0" dirty="0" smtClean="0"/>
              <a:t> LABĀKĀS FOTOGRĀFIJAS</a:t>
            </a:r>
            <a:r>
              <a:rPr lang="lv-LV" dirty="0" smtClean="0"/>
              <a:t>” un mākslas kritiķa viedoklis “tiek atkal celts gaismā jautājums par fotogrāfijas vietu vizuālās mākslas žanru hierarhijā un līdz ar to – arī muzejā”</a:t>
            </a:r>
          </a:p>
          <a:p>
            <a:pPr marL="228600" indent="-228600">
              <a:buAutoNum type="arabicParenR"/>
            </a:pPr>
            <a:r>
              <a:rPr lang="lv-LV" dirty="0" smtClean="0"/>
              <a:t>Diskusijas par muzeju sociālekonomisko atdevi un noderīgumu (pieejamību, lomu izglītībā, integrācijā</a:t>
            </a:r>
            <a:r>
              <a:rPr lang="lv-LV" baseline="0" dirty="0" smtClean="0"/>
              <a:t> utt.</a:t>
            </a:r>
            <a:r>
              <a:rPr lang="lv-LV" dirty="0" smtClean="0"/>
              <a:t>)</a:t>
            </a:r>
          </a:p>
          <a:p>
            <a:pPr marL="228600" indent="-228600">
              <a:buAutoNum type="arabicParenR"/>
            </a:pPr>
            <a:r>
              <a:rPr lang="lv-LV" dirty="0" smtClean="0"/>
              <a:t>Diskusijas par muzeju ideoloģiskajiem uzstādījumiem (Sociālistiskās partijas pārmetumi Kara muzejam; spiediens uz Latgales kultūrvēstures muzeju, mainoties politiskajai varai pašvaldībā)</a:t>
            </a:r>
          </a:p>
          <a:p>
            <a:pPr marL="228600" indent="-228600">
              <a:buNone/>
            </a:pPr>
            <a:r>
              <a:rPr lang="lv-LV" dirty="0" smtClean="0"/>
              <a:t>Šajos gadījumos tiek apskatīt plašāks mediju loks, ieskaitot ziņu lentes un sociālos tīklus – jo bieži ap diskusijas aizsākumu veidojas plašāks viedokļu kopums dažādos medijos.</a:t>
            </a:r>
          </a:p>
          <a:p>
            <a:pPr marL="228600" indent="-228600">
              <a:buAutoNum type="arabicParenR"/>
            </a:pPr>
            <a:endParaRPr lang="lv-LV"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3</a:t>
            </a:fld>
            <a:endParaRPr lang="lv-LV"/>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pPr marL="228600" indent="-228600">
              <a:buAutoNum type="arabicParenR"/>
            </a:pPr>
            <a:r>
              <a:rPr lang="lv-LV" dirty="0" smtClean="0"/>
              <a:t>Vārda “muzejs” lietojuma kontekstu veidojošie gadījumi – medijos, runātājiem un rakstītājiem spriežot par visa veida jautājumiem, bieži sastopamie izteikumi “kā muzejā”; “tam un tam ir vieta muzejā”; “tas nav nekāds muzejs” – kur bieži neapzināti ar vārdu muzejs tiek apzīmēts kaut kas , kas nefunkcionē, ir aizmirsts, sastindzis, nederīgs, nelietojams.</a:t>
            </a:r>
          </a:p>
          <a:p>
            <a:pPr marL="228600" indent="-228600">
              <a:buAutoNum type="arabicParenR"/>
            </a:pPr>
            <a:r>
              <a:rPr lang="lv-LV" dirty="0" smtClean="0"/>
              <a:t>Diskusija par LNMM izstādi “Hibrīdu pārlidojumi” žurnālā ir un portālā </a:t>
            </a:r>
            <a:r>
              <a:rPr lang="lv-LV" dirty="0" err="1" smtClean="0"/>
              <a:t>Fotokvartāls</a:t>
            </a:r>
            <a:r>
              <a:rPr lang="lv-LV" dirty="0" smtClean="0"/>
              <a:t>– izstādes apmeklētāja, profesionāla fotogrāfa viedoklis “nav izstādīti labākie darbi”; kuratores viedoklis “muzejs veido izstādi par tēmu mākslas PROCESS un fotogrāfijas kā tehniska līdzekļa vieta tajā, nevis</a:t>
            </a:r>
            <a:r>
              <a:rPr lang="lv-LV" baseline="0" dirty="0" smtClean="0"/>
              <a:t> LABĀKĀS FOTOGRĀFIJAS</a:t>
            </a:r>
            <a:r>
              <a:rPr lang="lv-LV" dirty="0" smtClean="0"/>
              <a:t>” un mākslas kritiķa viedoklis “tiek atkal celts gaismā jautājums par fotogrāfijas vietu vizuālās mākslas žanru hierarhijā un līdz ar to – arī muzejā”</a:t>
            </a:r>
          </a:p>
          <a:p>
            <a:pPr marL="228600" indent="-228600">
              <a:buAutoNum type="arabicParenR"/>
            </a:pPr>
            <a:r>
              <a:rPr lang="lv-LV" dirty="0" smtClean="0"/>
              <a:t>Diskusijas par muzeju sociālekonomisko atdevi un noderīgumu (pieejamību, lomu izglītībā, integrācijā</a:t>
            </a:r>
            <a:r>
              <a:rPr lang="lv-LV" baseline="0" dirty="0" smtClean="0"/>
              <a:t> utt.</a:t>
            </a:r>
            <a:r>
              <a:rPr lang="lv-LV" dirty="0" smtClean="0"/>
              <a:t>)</a:t>
            </a:r>
          </a:p>
          <a:p>
            <a:pPr marL="228600" indent="-228600">
              <a:buAutoNum type="arabicParenR"/>
            </a:pPr>
            <a:r>
              <a:rPr lang="lv-LV" dirty="0" smtClean="0"/>
              <a:t>Diskusijas par muzeju ideoloģiskajiem uzstādījumiem (Sociālistiskās partijas pārmetumi Kara muzejam; spiediens uz Latgales kultūrvēstures muzeju, mainoties politiskajai varai pašvaldībā)</a:t>
            </a:r>
          </a:p>
          <a:p>
            <a:pPr marL="228600" indent="-228600">
              <a:buNone/>
            </a:pPr>
            <a:r>
              <a:rPr lang="lv-LV" dirty="0" smtClean="0"/>
              <a:t>Šajos gadījumos tiek apskatīt plašāks mediju loks, ieskaitot ziņu lentes un sociālos tīklus – jo bieži ap diskusijas aizsākumu veidojas plašāks viedokļu kopums dažādos medijos.</a:t>
            </a:r>
          </a:p>
          <a:p>
            <a:pPr marL="228600" indent="-228600">
              <a:buAutoNum type="arabicParenR"/>
            </a:pPr>
            <a:endParaRPr lang="lv-LV"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4</a:t>
            </a:fld>
            <a:endParaRPr lang="lv-LV"/>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pPr marL="228600" indent="-228600">
              <a:buAutoNum type="arabicParenR"/>
            </a:pPr>
            <a:r>
              <a:rPr lang="lv-LV" dirty="0" smtClean="0"/>
              <a:t>Vārda “muzejs” lietojuma kontekstu veidojošie gadījumi – medijos, runātājiem un rakstītājiem spriežot par visa veida jautājumiem, bieži sastopamie izteikumi “kā muzejā”; “tam un tam ir vieta muzejā”; “tas nav nekāds muzejs” – kur bieži neapzināti ar vārdu muzejs tiek apzīmēts kaut kas , kas nefunkcionē, ir aizmirsts, sastindzis, nederīgs, nelietojams.</a:t>
            </a:r>
          </a:p>
          <a:p>
            <a:pPr marL="228600" indent="-228600">
              <a:buAutoNum type="arabicParenR"/>
            </a:pPr>
            <a:r>
              <a:rPr lang="lv-LV" dirty="0" smtClean="0"/>
              <a:t>Diskusija par LNMM izstādi “Hibrīdu pārlidojumi” žurnālā ir un portālā </a:t>
            </a:r>
            <a:r>
              <a:rPr lang="lv-LV" dirty="0" err="1" smtClean="0"/>
              <a:t>Fotokvartāls</a:t>
            </a:r>
            <a:r>
              <a:rPr lang="lv-LV" dirty="0" smtClean="0"/>
              <a:t>– izstādes apmeklētāja, profesionāla fotogrāfa viedoklis “nav izstādīti labākie darbi”; kuratores viedoklis “muzejs veido izstādi par tēmu mākslas PROCESS un fotogrāfijas kā tehniska līdzekļa vieta tajā, nevis</a:t>
            </a:r>
            <a:r>
              <a:rPr lang="lv-LV" baseline="0" dirty="0" smtClean="0"/>
              <a:t> LABĀKĀS FOTOGRĀFIJAS</a:t>
            </a:r>
            <a:r>
              <a:rPr lang="lv-LV" dirty="0" smtClean="0"/>
              <a:t>” un mākslas kritiķa viedoklis “tiek atkal celts gaismā jautājums par fotogrāfijas vietu vizuālās mākslas žanru hierarhijā un līdz ar to – arī muzejā”</a:t>
            </a:r>
          </a:p>
          <a:p>
            <a:pPr marL="228600" indent="-228600">
              <a:buAutoNum type="arabicParenR"/>
            </a:pPr>
            <a:r>
              <a:rPr lang="lv-LV" dirty="0" smtClean="0"/>
              <a:t>Diskusijas par muzeju sociālekonomisko atdevi un noderīgumu (pieejamību, lomu izglītībā, integrācijā</a:t>
            </a:r>
            <a:r>
              <a:rPr lang="lv-LV" baseline="0" dirty="0" smtClean="0"/>
              <a:t> utt.</a:t>
            </a:r>
            <a:r>
              <a:rPr lang="lv-LV" dirty="0" smtClean="0"/>
              <a:t>)</a:t>
            </a:r>
          </a:p>
          <a:p>
            <a:pPr marL="228600" indent="-228600">
              <a:buAutoNum type="arabicParenR"/>
            </a:pPr>
            <a:r>
              <a:rPr lang="lv-LV" dirty="0" smtClean="0"/>
              <a:t>Diskusijas par muzeju ideoloģiskajiem uzstādījumiem (Sociālistiskās partijas pārmetumi Kara muzejam; spiediens uz Latgales kultūrvēstures muzeju, mainoties politiskajai varai pašvaldībā)</a:t>
            </a:r>
          </a:p>
          <a:p>
            <a:pPr marL="228600" indent="-228600">
              <a:buNone/>
            </a:pPr>
            <a:r>
              <a:rPr lang="lv-LV" dirty="0" smtClean="0"/>
              <a:t>Šajos gadījumos tiek apskatīt plašāks mediju loks, ieskaitot ziņu lentes un sociālos tīklus – jo bieži ap diskusijas aizsākumu veidojas plašāks viedokļu kopums dažādos medijos.</a:t>
            </a:r>
          </a:p>
          <a:p>
            <a:pPr marL="228600" indent="-228600">
              <a:buAutoNum type="arabicParenR"/>
            </a:pPr>
            <a:endParaRPr lang="lv-LV"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5</a:t>
            </a:fld>
            <a:endParaRPr lang="lv-LV"/>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endParaRPr lang="lv-LV"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6</a:t>
            </a:fld>
            <a:endParaRPr lang="lv-LV"/>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pPr marL="228600" indent="-228600"/>
            <a:endParaRPr lang="lv-LV"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7</a:t>
            </a:fld>
            <a:endParaRPr lang="lv-LV"/>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lnSpcReduction="10000"/>
          </a:bodyPr>
          <a:lstStyle/>
          <a:p>
            <a:r>
              <a:rPr lang="lv-LV" sz="1200" i="0" kern="1200" baseline="0" dirty="0" smtClean="0">
                <a:solidFill>
                  <a:schemeClr val="tx1"/>
                </a:solidFill>
                <a:latin typeface="+mn-lt"/>
                <a:ea typeface="+mn-ea"/>
                <a:cs typeface="+mn-cs"/>
              </a:rPr>
              <a:t>Vai ir skaidrība par to, kas ir muzeja kritika? Muzeja kritikas fenomens nebūt nav tik pašsaprotams kā, piemēram, teātra, mūzikas vai literatūras kritika. Ja kāds apgalvos, ka viņš ir muzeja kritiķis, tad bieži vien sastapsies ar neizpratni. Turpretī, ja kāds tiek saukts par teātra vai mūzikas kritiķi, tad tas tiek uztverts kā pašsaprotams. Kāpēc šajās nozarēs profesionāla kritika tiek uztverta kā „normāla” parādība un tiek akceptēta, bet muzeju nozarē par kritikas pastāvēšanu tomēr nav noteiktības un drošības? Vai muzeju nozarei patiesi ir nepieciešama sava īpaša muzeja kritika? Ja ir, tad kas būs tās priekšmets un kādi būs tās uzdevumi? Vai nepietiek, ja muzeji tiek vērtēti un analizēti no to nozaru viedokļa, kuras veido muzeju saturisko piepildījumu, vai arī no pārraudzības institūciju viedokļa, piemēram, izvērtējot, kā vai cik sekmīgi muzeji darbojas kā iestādes, organizācijas vai pat uzņēmumi? Ja nepietiek, tad kāpēc? </a:t>
            </a:r>
          </a:p>
          <a:p>
            <a:r>
              <a:rPr lang="lv-LV" sz="1200" i="0" kern="1200" baseline="0" dirty="0" smtClean="0">
                <a:solidFill>
                  <a:schemeClr val="tx1"/>
                </a:solidFill>
                <a:latin typeface="+mn-lt"/>
                <a:ea typeface="+mn-ea"/>
                <a:cs typeface="+mn-cs"/>
              </a:rPr>
              <a:t>Problemātisks aspekts, pētot muzeja kritikas izpausmes, ir tas, ka ne vienmēr muzeja kritika ir uzreiz atpazīstama, jo tradicionāli tā ir vērsta uz dažādiem </a:t>
            </a:r>
            <a:r>
              <a:rPr lang="lv-LV" sz="1200" i="0" kern="1200" baseline="0" dirty="0" err="1" smtClean="0">
                <a:solidFill>
                  <a:schemeClr val="tx1"/>
                </a:solidFill>
                <a:latin typeface="+mn-lt"/>
                <a:ea typeface="+mn-ea"/>
                <a:cs typeface="+mn-cs"/>
              </a:rPr>
              <a:t>muzealizācijas</a:t>
            </a:r>
            <a:r>
              <a:rPr lang="lv-LV" sz="1200" i="0" kern="1200" baseline="0" dirty="0" smtClean="0">
                <a:solidFill>
                  <a:schemeClr val="tx1"/>
                </a:solidFill>
                <a:latin typeface="+mn-lt"/>
                <a:ea typeface="+mn-ea"/>
                <a:cs typeface="+mn-cs"/>
              </a:rPr>
              <a:t> un muzeju darbības aspektiem. Situāciju sarežģī ne tikai tas, ka paši muzeji ir ļoti dažādi (turklāt dažādi gan vēsturiski, gan arī saturiski), bet arī tas, ka dažādas ir arī to funkcijas. Definējot muzeja kritikas lauku, ir svarīgi saprast, vai jebkura </a:t>
            </a:r>
            <a:r>
              <a:rPr lang="lv-LV" sz="1200" i="0" kern="1200" baseline="0" dirty="0" err="1" smtClean="0">
                <a:solidFill>
                  <a:schemeClr val="tx1"/>
                </a:solidFill>
                <a:latin typeface="+mn-lt"/>
                <a:ea typeface="+mn-ea"/>
                <a:cs typeface="+mn-cs"/>
              </a:rPr>
              <a:t>muzeālā</a:t>
            </a:r>
            <a:r>
              <a:rPr lang="lv-LV" sz="1200" i="0" kern="1200" baseline="0" dirty="0" smtClean="0">
                <a:solidFill>
                  <a:schemeClr val="tx1"/>
                </a:solidFill>
                <a:latin typeface="+mn-lt"/>
                <a:ea typeface="+mn-ea"/>
                <a:cs typeface="+mn-cs"/>
              </a:rPr>
              <a:t> izpausme var tikt pakļauta kritikai, kādos gadījumos muzeja kritika robežojas vai pārklājas ar citu jomu kritiku; kas ir muzeja kritikai specifiskais, tikai tai raksturīgais? Nedz muzeja kritikas jēdziens, nedz arī tās tematika un veidi pagaidām nav skaidri definēti. Par muzeja kritiku (vācu: </a:t>
            </a:r>
            <a:r>
              <a:rPr lang="lv-LV" sz="1200" i="0" kern="1200" baseline="0" dirty="0" err="1" smtClean="0">
                <a:solidFill>
                  <a:schemeClr val="tx1"/>
                </a:solidFill>
                <a:latin typeface="+mn-lt"/>
                <a:ea typeface="+mn-ea"/>
                <a:cs typeface="+mn-cs"/>
              </a:rPr>
              <a:t>Museumskritik</a:t>
            </a:r>
            <a:r>
              <a:rPr lang="lv-LV" sz="1200" i="0" kern="1200" baseline="0" dirty="0" smtClean="0">
                <a:solidFill>
                  <a:schemeClr val="tx1"/>
                </a:solidFill>
                <a:latin typeface="+mn-lt"/>
                <a:ea typeface="+mn-ea"/>
                <a:cs typeface="+mn-cs"/>
              </a:rPr>
              <a:t>, angļu: </a:t>
            </a:r>
            <a:r>
              <a:rPr lang="lv-LV" sz="1200" i="0" kern="1200" baseline="0" dirty="0" err="1" smtClean="0">
                <a:solidFill>
                  <a:schemeClr val="tx1"/>
                </a:solidFill>
                <a:latin typeface="+mn-lt"/>
                <a:ea typeface="+mn-ea"/>
                <a:cs typeface="+mn-cs"/>
              </a:rPr>
              <a:t>museum</a:t>
            </a:r>
            <a:r>
              <a:rPr lang="lv-LV" sz="1200" i="0" kern="1200" baseline="0" dirty="0" smtClean="0">
                <a:solidFill>
                  <a:schemeClr val="tx1"/>
                </a:solidFill>
                <a:latin typeface="+mn-lt"/>
                <a:ea typeface="+mn-ea"/>
                <a:cs typeface="+mn-cs"/>
              </a:rPr>
              <a:t> </a:t>
            </a:r>
            <a:r>
              <a:rPr lang="lv-LV" sz="1200" i="0" kern="1200" baseline="0" dirty="0" err="1" smtClean="0">
                <a:solidFill>
                  <a:schemeClr val="tx1"/>
                </a:solidFill>
                <a:latin typeface="+mn-lt"/>
                <a:ea typeface="+mn-ea"/>
                <a:cs typeface="+mn-cs"/>
              </a:rPr>
              <a:t>criticism</a:t>
            </a:r>
            <a:r>
              <a:rPr lang="lv-LV" sz="1200" i="0" kern="1200" baseline="0" dirty="0" smtClean="0">
                <a:solidFill>
                  <a:schemeClr val="tx1"/>
                </a:solidFill>
                <a:latin typeface="+mn-lt"/>
                <a:ea typeface="+mn-ea"/>
                <a:cs typeface="+mn-cs"/>
              </a:rPr>
              <a:t>) tiek runāts salīdzinoši nesen, jo par </a:t>
            </a:r>
            <a:r>
              <a:rPr lang="lv-LV" sz="1200" i="0" kern="1200" baseline="0" dirty="0" err="1" smtClean="0">
                <a:solidFill>
                  <a:schemeClr val="tx1"/>
                </a:solidFill>
                <a:latin typeface="+mn-lt"/>
                <a:ea typeface="+mn-ea"/>
                <a:cs typeface="+mn-cs"/>
              </a:rPr>
              <a:t>muzeoloģiju</a:t>
            </a:r>
            <a:r>
              <a:rPr lang="lv-LV" sz="1200" i="0" kern="1200" baseline="0" dirty="0" smtClean="0">
                <a:solidFill>
                  <a:schemeClr val="tx1"/>
                </a:solidFill>
                <a:latin typeface="+mn-lt"/>
                <a:ea typeface="+mn-ea"/>
                <a:cs typeface="+mn-cs"/>
              </a:rPr>
              <a:t> kā zinātni, kas iedziļinās </a:t>
            </a:r>
            <a:r>
              <a:rPr lang="lv-LV" sz="1200" i="0" kern="1200" baseline="0" dirty="0" err="1" smtClean="0">
                <a:solidFill>
                  <a:schemeClr val="tx1"/>
                </a:solidFill>
                <a:latin typeface="+mn-lt"/>
                <a:ea typeface="+mn-ea"/>
                <a:cs typeface="+mn-cs"/>
              </a:rPr>
              <a:t>muzealizācijas</a:t>
            </a:r>
            <a:r>
              <a:rPr lang="lv-LV" sz="1200" i="0" kern="1200" baseline="0" dirty="0" smtClean="0">
                <a:solidFill>
                  <a:schemeClr val="tx1"/>
                </a:solidFill>
                <a:latin typeface="+mn-lt"/>
                <a:ea typeface="+mn-ea"/>
                <a:cs typeface="+mn-cs"/>
              </a:rPr>
              <a:t> fenomenā, pētījumi ir parādījušies tikai laikposmā no 20. gs. 60. gadiem līdz mūsdienām. Jēdzieni pagaidām tiek lietoti juceklīgi: muzeja kritika, muzeju kritika, izstāžu kritika. Bieži muzeja kritika netiek nošķirta no mākslas kritikas šo jomu vēsturiski izveidojušās ciešās saistības un pārklāšanās, kā arī attiecībā uz mākslas muzejiem kopumā vairāk attīstīto refleksijas prakšu dēļ. </a:t>
            </a:r>
            <a:endParaRPr lang="lv-LV" i="0"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8</a:t>
            </a:fld>
            <a:endParaRPr lang="lv-LV"/>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normAutofit/>
          </a:bodyPr>
          <a:lstStyle/>
          <a:p>
            <a:pPr marL="228600" indent="-228600"/>
            <a:endParaRPr lang="lv-LV" dirty="0"/>
          </a:p>
        </p:txBody>
      </p:sp>
      <p:sp>
        <p:nvSpPr>
          <p:cNvPr id="4" name="Slaida numura vietturis 3"/>
          <p:cNvSpPr>
            <a:spLocks noGrp="1"/>
          </p:cNvSpPr>
          <p:nvPr>
            <p:ph type="sldNum" sz="quarter" idx="10"/>
          </p:nvPr>
        </p:nvSpPr>
        <p:spPr/>
        <p:txBody>
          <a:bodyPr/>
          <a:lstStyle/>
          <a:p>
            <a:fld id="{D6E231A9-D3DE-49C3-8C2F-AB9587508EC2}" type="slidenum">
              <a:rPr lang="lv-LV" smtClean="0"/>
              <a:pPr/>
              <a:t>9</a:t>
            </a:fld>
            <a:endParaRPr lang="lv-LV"/>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685800" y="2130425"/>
            <a:ext cx="7772400" cy="1470025"/>
          </a:xfrm>
        </p:spPr>
        <p:txBody>
          <a:bodyPr/>
          <a:lstStyle/>
          <a:p>
            <a:r>
              <a:rPr lang="lv-LV" smtClean="0"/>
              <a:t>Rediģēt šablona virsraksta stilu</a:t>
            </a:r>
            <a:endParaRPr lang="lv-LV"/>
          </a:p>
        </p:txBody>
      </p:sp>
      <p:sp>
        <p:nvSpPr>
          <p:cNvPr id="3" name="Apakšvirsrakst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smtClean="0"/>
              <a:t>Noklikšķiniet, lai rediģētu šablona apakšvirsraksta stilu</a:t>
            </a:r>
            <a:endParaRPr lang="lv-LV"/>
          </a:p>
        </p:txBody>
      </p:sp>
      <p:sp>
        <p:nvSpPr>
          <p:cNvPr id="4" name="Datuma vietturis 3"/>
          <p:cNvSpPr>
            <a:spLocks noGrp="1"/>
          </p:cNvSpPr>
          <p:nvPr>
            <p:ph type="dt" sz="half" idx="10"/>
          </p:nvPr>
        </p:nvSpPr>
        <p:spPr/>
        <p:txBody>
          <a:bodyPr/>
          <a:lstStyle/>
          <a:p>
            <a:fld id="{38B7F12F-4DD2-4212-AE6A-3DDAF8669FB4}" type="datetimeFigureOut">
              <a:rPr lang="lv-LV" smtClean="0"/>
              <a:pPr/>
              <a:t>08.02.18</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C7423574-3613-4BC7-92B6-70EB1B4E1FB3}" type="slidenum">
              <a:rPr lang="lv-LV" smtClean="0"/>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Vertikāls teksta vietturis 2"/>
          <p:cNvSpPr>
            <a:spLocks noGrp="1"/>
          </p:cNvSpPr>
          <p:nvPr>
            <p:ph type="body" orient="vert" idx="1"/>
          </p:nvPr>
        </p:nvSpPr>
        <p:spPr/>
        <p:txBody>
          <a:bodyPr vert="eaVert"/>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38B7F12F-4DD2-4212-AE6A-3DDAF8669FB4}" type="datetimeFigureOut">
              <a:rPr lang="lv-LV" smtClean="0"/>
              <a:pPr/>
              <a:t>08.02.18</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C7423574-3613-4BC7-92B6-70EB1B4E1FB3}" type="slidenum">
              <a:rPr lang="lv-LV" smtClean="0"/>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6629400" y="274638"/>
            <a:ext cx="2057400" cy="5851525"/>
          </a:xfrm>
        </p:spPr>
        <p:txBody>
          <a:bodyPr vert="eaVert"/>
          <a:lstStyle/>
          <a:p>
            <a:r>
              <a:rPr lang="lv-LV" smtClean="0"/>
              <a:t>Rediģēt šablona virsraksta stilu</a:t>
            </a:r>
            <a:endParaRPr lang="lv-LV"/>
          </a:p>
        </p:txBody>
      </p:sp>
      <p:sp>
        <p:nvSpPr>
          <p:cNvPr id="3" name="Vertikāls teksta vietturis 2"/>
          <p:cNvSpPr>
            <a:spLocks noGrp="1"/>
          </p:cNvSpPr>
          <p:nvPr>
            <p:ph type="body" orient="vert" idx="1"/>
          </p:nvPr>
        </p:nvSpPr>
        <p:spPr>
          <a:xfrm>
            <a:off x="457200" y="274638"/>
            <a:ext cx="6019800" cy="5851525"/>
          </a:xfrm>
        </p:spPr>
        <p:txBody>
          <a:bodyPr vert="eaVert"/>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38B7F12F-4DD2-4212-AE6A-3DDAF8669FB4}" type="datetimeFigureOut">
              <a:rPr lang="lv-LV" smtClean="0"/>
              <a:pPr/>
              <a:t>08.02.18</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C7423574-3613-4BC7-92B6-70EB1B4E1FB3}" type="slidenum">
              <a:rPr lang="lv-LV" smtClean="0"/>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idx="1"/>
          </p:nvPr>
        </p:nvSpPr>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38B7F12F-4DD2-4212-AE6A-3DDAF8669FB4}" type="datetimeFigureOut">
              <a:rPr lang="lv-LV" smtClean="0"/>
              <a:pPr/>
              <a:t>08.02.18</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C7423574-3613-4BC7-92B6-70EB1B4E1FB3}" type="slidenum">
              <a:rPr lang="lv-LV" smtClean="0"/>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722313" y="4406900"/>
            <a:ext cx="7772400" cy="1362075"/>
          </a:xfrm>
        </p:spPr>
        <p:txBody>
          <a:bodyPr anchor="t"/>
          <a:lstStyle>
            <a:lvl1pPr algn="l">
              <a:defRPr sz="4000" b="1" cap="all"/>
            </a:lvl1pPr>
          </a:lstStyle>
          <a:p>
            <a:r>
              <a:rPr lang="lv-LV" smtClean="0"/>
              <a:t>Rediģēt šablona virsraksta stilu</a:t>
            </a:r>
            <a:endParaRPr lang="lv-LV"/>
          </a:p>
        </p:txBody>
      </p:sp>
      <p:sp>
        <p:nvSpPr>
          <p:cNvPr id="3" name="Teksta vietturis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Noklikšķiniet, lai rediģētu šablona teksta stilus</a:t>
            </a:r>
          </a:p>
        </p:txBody>
      </p:sp>
      <p:sp>
        <p:nvSpPr>
          <p:cNvPr id="4" name="Datuma vietturis 3"/>
          <p:cNvSpPr>
            <a:spLocks noGrp="1"/>
          </p:cNvSpPr>
          <p:nvPr>
            <p:ph type="dt" sz="half" idx="10"/>
          </p:nvPr>
        </p:nvSpPr>
        <p:spPr/>
        <p:txBody>
          <a:bodyPr/>
          <a:lstStyle/>
          <a:p>
            <a:fld id="{38B7F12F-4DD2-4212-AE6A-3DDAF8669FB4}" type="datetimeFigureOut">
              <a:rPr lang="lv-LV" smtClean="0"/>
              <a:pPr/>
              <a:t>08.02.18</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C7423574-3613-4BC7-92B6-70EB1B4E1FB3}" type="slidenum">
              <a:rPr lang="lv-LV" smtClean="0"/>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Satura vietturi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Datuma vietturis 4"/>
          <p:cNvSpPr>
            <a:spLocks noGrp="1"/>
          </p:cNvSpPr>
          <p:nvPr>
            <p:ph type="dt" sz="half" idx="10"/>
          </p:nvPr>
        </p:nvSpPr>
        <p:spPr/>
        <p:txBody>
          <a:bodyPr/>
          <a:lstStyle/>
          <a:p>
            <a:fld id="{38B7F12F-4DD2-4212-AE6A-3DDAF8669FB4}" type="datetimeFigureOut">
              <a:rPr lang="lv-LV" smtClean="0"/>
              <a:pPr/>
              <a:t>08.02.18</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C7423574-3613-4BC7-92B6-70EB1B4E1FB3}" type="slidenum">
              <a:rPr lang="lv-LV" smtClean="0"/>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lvl1pPr>
              <a:defRPr/>
            </a:lvl1pPr>
          </a:lstStyle>
          <a:p>
            <a:r>
              <a:rPr lang="lv-LV" smtClean="0"/>
              <a:t>Rediģēt šablona virsraksta stilu</a:t>
            </a:r>
            <a:endParaRPr lang="lv-LV"/>
          </a:p>
        </p:txBody>
      </p:sp>
      <p:sp>
        <p:nvSpPr>
          <p:cNvPr id="3" name="Teksta vietturi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Noklikšķiniet, lai rediģētu šablona teksta stilus</a:t>
            </a:r>
          </a:p>
        </p:txBody>
      </p:sp>
      <p:sp>
        <p:nvSpPr>
          <p:cNvPr id="4" name="Satura vietturi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Teksta vietturi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Noklikšķiniet, lai rediģētu šablona teksta stilus</a:t>
            </a:r>
          </a:p>
        </p:txBody>
      </p:sp>
      <p:sp>
        <p:nvSpPr>
          <p:cNvPr id="6" name="Satura vietturi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7" name="Datuma vietturis 6"/>
          <p:cNvSpPr>
            <a:spLocks noGrp="1"/>
          </p:cNvSpPr>
          <p:nvPr>
            <p:ph type="dt" sz="half" idx="10"/>
          </p:nvPr>
        </p:nvSpPr>
        <p:spPr/>
        <p:txBody>
          <a:bodyPr/>
          <a:lstStyle/>
          <a:p>
            <a:fld id="{38B7F12F-4DD2-4212-AE6A-3DDAF8669FB4}" type="datetimeFigureOut">
              <a:rPr lang="lv-LV" smtClean="0"/>
              <a:pPr/>
              <a:t>08.02.18</a:t>
            </a:fld>
            <a:endParaRPr lang="lv-LV"/>
          </a:p>
        </p:txBody>
      </p:sp>
      <p:sp>
        <p:nvSpPr>
          <p:cNvPr id="8" name="Kājenes vietturis 7"/>
          <p:cNvSpPr>
            <a:spLocks noGrp="1"/>
          </p:cNvSpPr>
          <p:nvPr>
            <p:ph type="ftr" sz="quarter" idx="11"/>
          </p:nvPr>
        </p:nvSpPr>
        <p:spPr/>
        <p:txBody>
          <a:bodyPr/>
          <a:lstStyle/>
          <a:p>
            <a:endParaRPr lang="lv-LV"/>
          </a:p>
        </p:txBody>
      </p:sp>
      <p:sp>
        <p:nvSpPr>
          <p:cNvPr id="9" name="Slaida numura vietturis 8"/>
          <p:cNvSpPr>
            <a:spLocks noGrp="1"/>
          </p:cNvSpPr>
          <p:nvPr>
            <p:ph type="sldNum" sz="quarter" idx="12"/>
          </p:nvPr>
        </p:nvSpPr>
        <p:spPr/>
        <p:txBody>
          <a:bodyPr/>
          <a:lstStyle/>
          <a:p>
            <a:fld id="{C7423574-3613-4BC7-92B6-70EB1B4E1FB3}" type="slidenum">
              <a:rPr lang="lv-LV" smtClean="0"/>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Datuma vietturis 2"/>
          <p:cNvSpPr>
            <a:spLocks noGrp="1"/>
          </p:cNvSpPr>
          <p:nvPr>
            <p:ph type="dt" sz="half" idx="10"/>
          </p:nvPr>
        </p:nvSpPr>
        <p:spPr/>
        <p:txBody>
          <a:bodyPr/>
          <a:lstStyle/>
          <a:p>
            <a:fld id="{38B7F12F-4DD2-4212-AE6A-3DDAF8669FB4}" type="datetimeFigureOut">
              <a:rPr lang="lv-LV" smtClean="0"/>
              <a:pPr/>
              <a:t>08.02.18</a:t>
            </a:fld>
            <a:endParaRPr lang="lv-LV"/>
          </a:p>
        </p:txBody>
      </p:sp>
      <p:sp>
        <p:nvSpPr>
          <p:cNvPr id="4" name="Kājenes vietturis 3"/>
          <p:cNvSpPr>
            <a:spLocks noGrp="1"/>
          </p:cNvSpPr>
          <p:nvPr>
            <p:ph type="ftr" sz="quarter" idx="11"/>
          </p:nvPr>
        </p:nvSpPr>
        <p:spPr/>
        <p:txBody>
          <a:bodyPr/>
          <a:lstStyle/>
          <a:p>
            <a:endParaRPr lang="lv-LV"/>
          </a:p>
        </p:txBody>
      </p:sp>
      <p:sp>
        <p:nvSpPr>
          <p:cNvPr id="5" name="Slaida numura vietturis 4"/>
          <p:cNvSpPr>
            <a:spLocks noGrp="1"/>
          </p:cNvSpPr>
          <p:nvPr>
            <p:ph type="sldNum" sz="quarter" idx="12"/>
          </p:nvPr>
        </p:nvSpPr>
        <p:spPr/>
        <p:txBody>
          <a:bodyPr/>
          <a:lstStyle/>
          <a:p>
            <a:fld id="{C7423574-3613-4BC7-92B6-70EB1B4E1FB3}" type="slidenum">
              <a:rPr lang="lv-LV" smtClean="0"/>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p>
            <a:fld id="{38B7F12F-4DD2-4212-AE6A-3DDAF8669FB4}" type="datetimeFigureOut">
              <a:rPr lang="lv-LV" smtClean="0"/>
              <a:pPr/>
              <a:t>08.02.18</a:t>
            </a:fld>
            <a:endParaRPr lang="lv-LV"/>
          </a:p>
        </p:txBody>
      </p:sp>
      <p:sp>
        <p:nvSpPr>
          <p:cNvPr id="3" name="Kājenes vietturis 2"/>
          <p:cNvSpPr>
            <a:spLocks noGrp="1"/>
          </p:cNvSpPr>
          <p:nvPr>
            <p:ph type="ftr" sz="quarter" idx="11"/>
          </p:nvPr>
        </p:nvSpPr>
        <p:spPr/>
        <p:txBody>
          <a:bodyPr/>
          <a:lstStyle/>
          <a:p>
            <a:endParaRPr lang="lv-LV"/>
          </a:p>
        </p:txBody>
      </p:sp>
      <p:sp>
        <p:nvSpPr>
          <p:cNvPr id="4" name="Slaida numura vietturis 3"/>
          <p:cNvSpPr>
            <a:spLocks noGrp="1"/>
          </p:cNvSpPr>
          <p:nvPr>
            <p:ph type="sldNum" sz="quarter" idx="12"/>
          </p:nvPr>
        </p:nvSpPr>
        <p:spPr/>
        <p:txBody>
          <a:bodyPr/>
          <a:lstStyle/>
          <a:p>
            <a:fld id="{C7423574-3613-4BC7-92B6-70EB1B4E1FB3}" type="slidenum">
              <a:rPr lang="lv-LV" smtClean="0"/>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3050"/>
            <a:ext cx="3008313" cy="1162050"/>
          </a:xfrm>
        </p:spPr>
        <p:txBody>
          <a:bodyPr anchor="b"/>
          <a:lstStyle>
            <a:lvl1pPr algn="l">
              <a:defRPr sz="2000" b="1"/>
            </a:lvl1pPr>
          </a:lstStyle>
          <a:p>
            <a:r>
              <a:rPr lang="lv-LV" smtClean="0"/>
              <a:t>Rediģēt šablona virsraksta stilu</a:t>
            </a:r>
            <a:endParaRPr lang="lv-LV"/>
          </a:p>
        </p:txBody>
      </p:sp>
      <p:sp>
        <p:nvSpPr>
          <p:cNvPr id="3" name="Satura vietturi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Teksta vietturi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Noklikšķiniet, lai rediģētu šablona teksta stilus</a:t>
            </a:r>
          </a:p>
        </p:txBody>
      </p:sp>
      <p:sp>
        <p:nvSpPr>
          <p:cNvPr id="5" name="Datuma vietturis 4"/>
          <p:cNvSpPr>
            <a:spLocks noGrp="1"/>
          </p:cNvSpPr>
          <p:nvPr>
            <p:ph type="dt" sz="half" idx="10"/>
          </p:nvPr>
        </p:nvSpPr>
        <p:spPr/>
        <p:txBody>
          <a:bodyPr/>
          <a:lstStyle/>
          <a:p>
            <a:fld id="{38B7F12F-4DD2-4212-AE6A-3DDAF8669FB4}" type="datetimeFigureOut">
              <a:rPr lang="lv-LV" smtClean="0"/>
              <a:pPr/>
              <a:t>08.02.18</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C7423574-3613-4BC7-92B6-70EB1B4E1FB3}" type="slidenum">
              <a:rPr lang="lv-LV" smtClean="0"/>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1792288" y="4800600"/>
            <a:ext cx="5486400" cy="566738"/>
          </a:xfrm>
        </p:spPr>
        <p:txBody>
          <a:bodyPr anchor="b"/>
          <a:lstStyle>
            <a:lvl1pPr algn="l">
              <a:defRPr sz="2000" b="1"/>
            </a:lvl1pPr>
          </a:lstStyle>
          <a:p>
            <a:r>
              <a:rPr lang="lv-LV" smtClean="0"/>
              <a:t>Rediģēt šablona virsraksta stilu</a:t>
            </a:r>
            <a:endParaRPr lang="lv-LV"/>
          </a:p>
        </p:txBody>
      </p:sp>
      <p:sp>
        <p:nvSpPr>
          <p:cNvPr id="3" name="Attēla vietturi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Noklikšķiniet, lai rediģētu šablona teksta stilus</a:t>
            </a:r>
          </a:p>
        </p:txBody>
      </p:sp>
      <p:sp>
        <p:nvSpPr>
          <p:cNvPr id="5" name="Datuma vietturis 4"/>
          <p:cNvSpPr>
            <a:spLocks noGrp="1"/>
          </p:cNvSpPr>
          <p:nvPr>
            <p:ph type="dt" sz="half" idx="10"/>
          </p:nvPr>
        </p:nvSpPr>
        <p:spPr/>
        <p:txBody>
          <a:bodyPr/>
          <a:lstStyle/>
          <a:p>
            <a:fld id="{38B7F12F-4DD2-4212-AE6A-3DDAF8669FB4}" type="datetimeFigureOut">
              <a:rPr lang="lv-LV" smtClean="0"/>
              <a:pPr/>
              <a:t>08.02.18</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C7423574-3613-4BC7-92B6-70EB1B4E1FB3}" type="slidenum">
              <a:rPr lang="lv-LV" smtClean="0"/>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lv-LV" smtClean="0"/>
              <a:t>Rediģēt šablona virsraksta stilu</a:t>
            </a:r>
            <a:endParaRPr lang="lv-LV"/>
          </a:p>
        </p:txBody>
      </p:sp>
      <p:sp>
        <p:nvSpPr>
          <p:cNvPr id="3" name="Teksta vietturis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B7F12F-4DD2-4212-AE6A-3DDAF8669FB4}" type="datetimeFigureOut">
              <a:rPr lang="lv-LV" smtClean="0"/>
              <a:pPr/>
              <a:t>08.02.18</a:t>
            </a:fld>
            <a:endParaRPr lang="lv-LV"/>
          </a:p>
        </p:txBody>
      </p:sp>
      <p:sp>
        <p:nvSpPr>
          <p:cNvPr id="5" name="Kājenes vietturis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423574-3613-4BC7-92B6-70EB1B4E1FB3}" type="slidenum">
              <a:rPr lang="lv-LV" smtClean="0"/>
              <a:pPr/>
              <a:t>‹#›</a:t>
            </a:fld>
            <a:endParaRPr lang="lv-LV"/>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p:txBody>
          <a:bodyPr>
            <a:noAutofit/>
          </a:bodyPr>
          <a:lstStyle/>
          <a:p>
            <a:r>
              <a:rPr lang="lv-LV" sz="5400" b="1" dirty="0" smtClean="0">
                <a:solidFill>
                  <a:schemeClr val="accent3">
                    <a:lumMod val="75000"/>
                  </a:schemeClr>
                </a:solidFill>
              </a:rPr>
              <a:t/>
            </a:r>
            <a:br>
              <a:rPr lang="lv-LV" sz="5400" b="1" dirty="0" smtClean="0">
                <a:solidFill>
                  <a:schemeClr val="accent3">
                    <a:lumMod val="75000"/>
                  </a:schemeClr>
                </a:solidFill>
              </a:rPr>
            </a:br>
            <a:r>
              <a:rPr lang="lv-LV" sz="5400" b="1" dirty="0" smtClean="0">
                <a:solidFill>
                  <a:srgbClr val="C00000"/>
                </a:solidFill>
              </a:rPr>
              <a:t>MUZEJA KRITIKA- </a:t>
            </a:r>
            <a:br>
              <a:rPr lang="lv-LV" sz="5400" b="1" dirty="0" smtClean="0">
                <a:solidFill>
                  <a:srgbClr val="C00000"/>
                </a:solidFill>
              </a:rPr>
            </a:br>
            <a:r>
              <a:rPr lang="lv-LV" sz="2800" b="1" dirty="0" smtClean="0">
                <a:solidFill>
                  <a:srgbClr val="C00000"/>
                </a:solidFill>
              </a:rPr>
              <a:t>TRADĪCIJAS, NOTEIKSMES UN ATTĪSTĪBA </a:t>
            </a:r>
            <a:r>
              <a:rPr lang="lv-LV" sz="3600" b="1" dirty="0" smtClean="0">
                <a:solidFill>
                  <a:schemeClr val="accent3">
                    <a:lumMod val="75000"/>
                  </a:schemeClr>
                </a:solidFill>
              </a:rPr>
              <a:t/>
            </a:r>
            <a:br>
              <a:rPr lang="lv-LV" sz="3600" b="1" dirty="0" smtClean="0">
                <a:solidFill>
                  <a:schemeClr val="accent3">
                    <a:lumMod val="75000"/>
                  </a:schemeClr>
                </a:solidFill>
              </a:rPr>
            </a:br>
            <a:r>
              <a:rPr lang="lv-LV" sz="3200" dirty="0" smtClean="0">
                <a:solidFill>
                  <a:schemeClr val="accent3">
                    <a:lumMod val="75000"/>
                  </a:schemeClr>
                </a:solidFill>
              </a:rPr>
              <a:t/>
            </a:r>
            <a:br>
              <a:rPr lang="lv-LV" sz="3200" dirty="0" smtClean="0">
                <a:solidFill>
                  <a:schemeClr val="accent3">
                    <a:lumMod val="75000"/>
                  </a:schemeClr>
                </a:solidFill>
              </a:rPr>
            </a:br>
            <a:r>
              <a:rPr lang="lv-LV" sz="3200" dirty="0" smtClean="0"/>
              <a:t/>
            </a:r>
            <a:br>
              <a:rPr lang="lv-LV" sz="3200" dirty="0" smtClean="0"/>
            </a:br>
            <a:endParaRPr lang="lv-LV" sz="2400" dirty="0"/>
          </a:p>
        </p:txBody>
      </p:sp>
      <p:sp>
        <p:nvSpPr>
          <p:cNvPr id="3" name="Apakšvirsraksts 2"/>
          <p:cNvSpPr>
            <a:spLocks noGrp="1"/>
          </p:cNvSpPr>
          <p:nvPr>
            <p:ph type="subTitle" idx="1"/>
          </p:nvPr>
        </p:nvSpPr>
        <p:spPr>
          <a:xfrm>
            <a:off x="1371600" y="3886200"/>
            <a:ext cx="6400800" cy="2423120"/>
          </a:xfrm>
        </p:spPr>
        <p:txBody>
          <a:bodyPr>
            <a:normAutofit/>
          </a:bodyPr>
          <a:lstStyle/>
          <a:p>
            <a:pPr>
              <a:spcBef>
                <a:spcPts val="0"/>
              </a:spcBef>
            </a:pPr>
            <a:r>
              <a:rPr lang="lv-LV" sz="1800" i="1" dirty="0" err="1" smtClean="0">
                <a:solidFill>
                  <a:schemeClr val="tx1">
                    <a:lumMod val="85000"/>
                    <a:lumOff val="15000"/>
                  </a:schemeClr>
                </a:solidFill>
              </a:rPr>
              <a:t>Mg.art</a:t>
            </a:r>
            <a:r>
              <a:rPr lang="lv-LV" sz="1800" i="1" dirty="0" smtClean="0">
                <a:solidFill>
                  <a:schemeClr val="tx1">
                    <a:lumMod val="85000"/>
                    <a:lumOff val="15000"/>
                  </a:schemeClr>
                </a:solidFill>
              </a:rPr>
              <a:t>. Jana Šakare</a:t>
            </a:r>
          </a:p>
          <a:p>
            <a:pPr>
              <a:spcBef>
                <a:spcPts val="0"/>
              </a:spcBef>
            </a:pPr>
            <a:r>
              <a:rPr lang="lv-LV" sz="1800" i="1" dirty="0" smtClean="0">
                <a:solidFill>
                  <a:schemeClr val="tx1">
                    <a:lumMod val="85000"/>
                    <a:lumOff val="15000"/>
                  </a:schemeClr>
                </a:solidFill>
              </a:rPr>
              <a:t>Kultūras ministrijas Muzeju nodaļas vecākā referente</a:t>
            </a:r>
            <a:endParaRPr lang="lv-LV" sz="1800" i="1" dirty="0"/>
          </a:p>
          <a:p>
            <a:pPr>
              <a:spcBef>
                <a:spcPts val="0"/>
              </a:spcBef>
            </a:pPr>
            <a:endParaRPr lang="lv-LV" sz="2000" i="1" dirty="0" smtClean="0"/>
          </a:p>
          <a:p>
            <a:pPr>
              <a:spcBef>
                <a:spcPts val="0"/>
              </a:spcBef>
            </a:pPr>
            <a:endParaRPr lang="lv-LV" sz="2000" i="1" dirty="0" smtClean="0"/>
          </a:p>
          <a:p>
            <a:pPr>
              <a:spcBef>
                <a:spcPts val="0"/>
              </a:spcBef>
            </a:pPr>
            <a:r>
              <a:rPr lang="lv-LV" sz="1600" i="1" dirty="0" smtClean="0">
                <a:solidFill>
                  <a:schemeClr val="tx1">
                    <a:lumMod val="85000"/>
                    <a:lumOff val="15000"/>
                  </a:schemeClr>
                </a:solidFill>
              </a:rPr>
              <a:t>Latvijas Universitātes 76.starptautiskās zinātniskā konference, </a:t>
            </a:r>
          </a:p>
          <a:p>
            <a:pPr>
              <a:spcBef>
                <a:spcPts val="0"/>
              </a:spcBef>
            </a:pPr>
            <a:r>
              <a:rPr lang="lv-LV" sz="1600" i="1" dirty="0" smtClean="0">
                <a:solidFill>
                  <a:schemeClr val="tx1">
                    <a:lumMod val="85000"/>
                    <a:lumOff val="15000"/>
                  </a:schemeClr>
                </a:solidFill>
              </a:rPr>
              <a:t>sekcija </a:t>
            </a:r>
            <a:r>
              <a:rPr lang="lv-LV" sz="1600" i="1" dirty="0">
                <a:solidFill>
                  <a:schemeClr val="tx1">
                    <a:lumMod val="85000"/>
                    <a:lumOff val="15000"/>
                  </a:schemeClr>
                </a:solidFill>
              </a:rPr>
              <a:t>«Zinātņu vēsture un muzeoloģija</a:t>
            </a:r>
            <a:r>
              <a:rPr lang="lv-LV" sz="1600" i="1" dirty="0" smtClean="0">
                <a:solidFill>
                  <a:schemeClr val="tx1">
                    <a:lumMod val="85000"/>
                    <a:lumOff val="15000"/>
                  </a:schemeClr>
                </a:solidFill>
              </a:rPr>
              <a:t>»</a:t>
            </a:r>
            <a:endParaRPr lang="lv-LV" sz="1600" i="1" dirty="0">
              <a:solidFill>
                <a:schemeClr val="tx1">
                  <a:lumMod val="85000"/>
                  <a:lumOff val="15000"/>
                </a:schemeClr>
              </a:solidFill>
            </a:endParaRPr>
          </a:p>
          <a:p>
            <a:pPr>
              <a:spcBef>
                <a:spcPts val="0"/>
              </a:spcBef>
            </a:pPr>
            <a:r>
              <a:rPr lang="lv-LV" sz="1600" i="1" dirty="0" smtClean="0">
                <a:solidFill>
                  <a:schemeClr val="tx1">
                    <a:lumMod val="85000"/>
                    <a:lumOff val="15000"/>
                  </a:schemeClr>
                </a:solidFill>
              </a:rPr>
              <a:t>29.01.2018</a:t>
            </a:r>
          </a:p>
        </p:txBody>
      </p:sp>
    </p:spTree>
    <p:extLst>
      <p:ext uri="{BB962C8B-B14F-4D97-AF65-F5344CB8AC3E}">
        <p14:creationId xmlns:p14="http://schemas.microsoft.com/office/powerpoint/2010/main" val="336423699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4000" dirty="0">
                <a:solidFill>
                  <a:srgbClr val="C00000"/>
                </a:solidFill>
              </a:rPr>
              <a:t>CEĻĀ UZ MUZEJA KRITIKAS DEFINĪCIJU</a:t>
            </a:r>
            <a:endParaRPr lang="lv-LV" sz="4000" dirty="0">
              <a:solidFill>
                <a:schemeClr val="accent3">
                  <a:lumMod val="75000"/>
                </a:schemeClr>
              </a:solidFill>
            </a:endParaRPr>
          </a:p>
        </p:txBody>
      </p:sp>
      <p:sp>
        <p:nvSpPr>
          <p:cNvPr id="3" name="Satura vietturis 2"/>
          <p:cNvSpPr>
            <a:spLocks noGrp="1"/>
          </p:cNvSpPr>
          <p:nvPr>
            <p:ph idx="1"/>
          </p:nvPr>
        </p:nvSpPr>
        <p:spPr/>
        <p:txBody>
          <a:bodyPr>
            <a:normAutofit/>
          </a:bodyPr>
          <a:lstStyle/>
          <a:p>
            <a:pPr>
              <a:buNone/>
            </a:pPr>
            <a:r>
              <a:rPr lang="lv-LV" b="1" dirty="0" smtClean="0"/>
              <a:t>Muzealizācija:</a:t>
            </a:r>
          </a:p>
          <a:p>
            <a:pPr>
              <a:buFont typeface="Courier New" pitchFamily="49" charset="0"/>
              <a:buChar char="o"/>
            </a:pPr>
            <a:r>
              <a:rPr lang="lv-LV" dirty="0"/>
              <a:t>rīcība, ar kuru priekšmetiem tiek piešķirta </a:t>
            </a:r>
            <a:r>
              <a:rPr lang="lv-LV" b="1" dirty="0"/>
              <a:t>muzejiskā vērtība </a:t>
            </a:r>
            <a:r>
              <a:rPr lang="lv-LV" dirty="0"/>
              <a:t>jeb </a:t>
            </a:r>
            <a:r>
              <a:rPr lang="lv-LV" b="1" dirty="0"/>
              <a:t>muzealitāte</a:t>
            </a:r>
          </a:p>
          <a:p>
            <a:pPr>
              <a:buFont typeface="Courier New" pitchFamily="49" charset="0"/>
              <a:buChar char="o"/>
            </a:pPr>
            <a:r>
              <a:rPr lang="lv-LV" dirty="0"/>
              <a:t>process, kas parāda cilvēkiem raksturīgo tieksmi </a:t>
            </a:r>
            <a:r>
              <a:rPr lang="lv-LV" b="1" dirty="0"/>
              <a:t>pārveidot īstenību kultūrrealitātē</a:t>
            </a:r>
          </a:p>
        </p:txBody>
      </p:sp>
    </p:spTree>
    <p:extLst>
      <p:ext uri="{BB962C8B-B14F-4D97-AF65-F5344CB8AC3E}">
        <p14:creationId xmlns:p14="http://schemas.microsoft.com/office/powerpoint/2010/main" val="229234508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4000" dirty="0">
                <a:solidFill>
                  <a:srgbClr val="C00000"/>
                </a:solidFill>
              </a:rPr>
              <a:t>CEĻĀ UZ MUZEJA KRITIKAS DEFINĪCIJU</a:t>
            </a:r>
            <a:endParaRPr lang="lv-LV" sz="4000" dirty="0">
              <a:solidFill>
                <a:schemeClr val="accent3">
                  <a:lumMod val="75000"/>
                </a:schemeClr>
              </a:solidFill>
            </a:endParaRPr>
          </a:p>
        </p:txBody>
      </p:sp>
      <p:sp>
        <p:nvSpPr>
          <p:cNvPr id="3" name="Satura vietturis 2"/>
          <p:cNvSpPr>
            <a:spLocks noGrp="1"/>
          </p:cNvSpPr>
          <p:nvPr>
            <p:ph idx="1"/>
          </p:nvPr>
        </p:nvSpPr>
        <p:spPr/>
        <p:txBody>
          <a:bodyPr>
            <a:normAutofit/>
          </a:bodyPr>
          <a:lstStyle/>
          <a:p>
            <a:pPr>
              <a:buNone/>
            </a:pPr>
            <a:r>
              <a:rPr lang="lv-LV" b="1" dirty="0" smtClean="0"/>
              <a:t>Muzejs:</a:t>
            </a:r>
          </a:p>
          <a:p>
            <a:pPr>
              <a:buFont typeface="Courier New" pitchFamily="49" charset="0"/>
              <a:buChar char="o"/>
            </a:pPr>
            <a:r>
              <a:rPr lang="lv-LV" b="1" dirty="0"/>
              <a:t>p</a:t>
            </a:r>
            <a:r>
              <a:rPr lang="lv-LV" b="1" dirty="0" smtClean="0"/>
              <a:t>astāvīga un publiski pieejama institūcija</a:t>
            </a:r>
            <a:r>
              <a:rPr lang="lv-LV" dirty="0" smtClean="0"/>
              <a:t>, kura kalpo sabiedrībai un tās attīstībai</a:t>
            </a:r>
          </a:p>
          <a:p>
            <a:pPr>
              <a:buFont typeface="Courier New" pitchFamily="49" charset="0"/>
              <a:buChar char="o"/>
            </a:pPr>
            <a:r>
              <a:rPr lang="lv-LV" b="1" dirty="0"/>
              <a:t>k</a:t>
            </a:r>
            <a:r>
              <a:rPr lang="lv-LV" b="1" dirty="0" smtClean="0"/>
              <a:t>rāj, saglabā pēta un komunicē </a:t>
            </a:r>
            <a:r>
              <a:rPr lang="lv-LV" dirty="0" smtClean="0"/>
              <a:t>materiālo un nemateriālo cilvēces mantojumu un vidi</a:t>
            </a:r>
          </a:p>
          <a:p>
            <a:pPr>
              <a:buFont typeface="Courier New" pitchFamily="49" charset="0"/>
              <a:buChar char="o"/>
            </a:pPr>
            <a:r>
              <a:rPr lang="lv-LV" dirty="0"/>
              <a:t>s</a:t>
            </a:r>
            <a:r>
              <a:rPr lang="lv-LV" dirty="0" smtClean="0"/>
              <a:t>ekmē </a:t>
            </a:r>
            <a:r>
              <a:rPr lang="lv-LV" b="1" dirty="0" smtClean="0"/>
              <a:t>pētniecību, sabiedrības izglītošanu</a:t>
            </a:r>
          </a:p>
          <a:p>
            <a:pPr>
              <a:buFont typeface="Courier New" pitchFamily="49" charset="0"/>
              <a:buChar char="o"/>
            </a:pPr>
            <a:r>
              <a:rPr lang="lv-LV" dirty="0" smtClean="0"/>
              <a:t>sniedz sabiedrībai </a:t>
            </a:r>
            <a:r>
              <a:rPr lang="lv-LV" b="1" dirty="0" smtClean="0"/>
              <a:t>emocionālu baudījumu</a:t>
            </a:r>
          </a:p>
          <a:p>
            <a:pPr>
              <a:buFont typeface="Courier New" pitchFamily="49" charset="0"/>
              <a:buChar char="o"/>
            </a:pPr>
            <a:r>
              <a:rPr lang="lv-LV" dirty="0"/>
              <a:t>d</a:t>
            </a:r>
            <a:r>
              <a:rPr lang="lv-LV" dirty="0" smtClean="0"/>
              <a:t>arbība </a:t>
            </a:r>
            <a:r>
              <a:rPr lang="lv-LV" b="1" dirty="0" smtClean="0"/>
              <a:t>nav vērsta uz peļņas gūšanu</a:t>
            </a:r>
          </a:p>
        </p:txBody>
      </p:sp>
    </p:spTree>
    <p:extLst>
      <p:ext uri="{BB962C8B-B14F-4D97-AF65-F5344CB8AC3E}">
        <p14:creationId xmlns:p14="http://schemas.microsoft.com/office/powerpoint/2010/main" val="54504345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fontScale="90000"/>
          </a:bodyPr>
          <a:lstStyle/>
          <a:p>
            <a:r>
              <a:rPr lang="lv-LV" sz="4000" dirty="0" smtClean="0">
                <a:solidFill>
                  <a:srgbClr val="C00000"/>
                </a:solidFill>
              </a:rPr>
              <a:t>MUZEJA KRITIKAS ATTĪSTĪBAS PROBLEMĀTIKA</a:t>
            </a:r>
            <a:endParaRPr lang="lv-LV" sz="4000" dirty="0">
              <a:solidFill>
                <a:srgbClr val="C00000"/>
              </a:solidFill>
            </a:endParaRPr>
          </a:p>
        </p:txBody>
      </p:sp>
      <p:sp>
        <p:nvSpPr>
          <p:cNvPr id="3" name="Satura vietturis 2"/>
          <p:cNvSpPr>
            <a:spLocks noGrp="1"/>
          </p:cNvSpPr>
          <p:nvPr>
            <p:ph idx="1"/>
          </p:nvPr>
        </p:nvSpPr>
        <p:spPr/>
        <p:txBody>
          <a:bodyPr>
            <a:normAutofit fontScale="92500" lnSpcReduction="20000"/>
          </a:bodyPr>
          <a:lstStyle/>
          <a:p>
            <a:pPr marL="0" lvl="0" indent="0">
              <a:buNone/>
            </a:pPr>
            <a:r>
              <a:rPr lang="lv-LV" b="1" dirty="0" smtClean="0"/>
              <a:t>Mainās muzeja kritikas vieta un formāti mediju telpā:</a:t>
            </a:r>
          </a:p>
          <a:p>
            <a:pPr lvl="0">
              <a:buFont typeface="Courier New" pitchFamily="49" charset="0"/>
              <a:buChar char="o"/>
            </a:pPr>
            <a:r>
              <a:rPr lang="lv-LV" dirty="0"/>
              <a:t>d</a:t>
            </a:r>
            <a:r>
              <a:rPr lang="lv-LV" dirty="0" smtClean="0"/>
              <a:t>rukāto izdevumu iznīkšana un transformācija virtuālā formātā</a:t>
            </a:r>
          </a:p>
          <a:p>
            <a:pPr lvl="0">
              <a:buFont typeface="Courier New" pitchFamily="49" charset="0"/>
              <a:buChar char="o"/>
            </a:pPr>
            <a:r>
              <a:rPr lang="lv-LV" dirty="0" smtClean="0"/>
              <a:t>muzeja kritikas process pārvirzās uz nozares medijiem, kas ir nišas mediji relatīvi šauram lietotāju lokam</a:t>
            </a:r>
          </a:p>
          <a:p>
            <a:pPr lvl="0">
              <a:buFont typeface="Courier New" pitchFamily="49" charset="0"/>
              <a:buChar char="o"/>
            </a:pPr>
            <a:r>
              <a:rPr lang="lv-LV" dirty="0"/>
              <a:t>l</a:t>
            </a:r>
            <a:r>
              <a:rPr lang="lv-LV" dirty="0" smtClean="0"/>
              <a:t>ielākoties iekļaujas emuāra jeb bloga formātā </a:t>
            </a:r>
          </a:p>
          <a:p>
            <a:pPr lvl="0">
              <a:buFont typeface="Courier New" pitchFamily="49" charset="0"/>
              <a:buChar char="o"/>
            </a:pPr>
            <a:r>
              <a:rPr lang="lv-LV" dirty="0"/>
              <a:t>a</a:t>
            </a:r>
            <a:r>
              <a:rPr lang="lv-LV" dirty="0" smtClean="0"/>
              <a:t>tsevišķu rakstu līmenī vērojama nobīde komentāra, polemiskas replikas formas virzienā</a:t>
            </a:r>
          </a:p>
          <a:p>
            <a:pPr lvl="0">
              <a:buFont typeface="Courier New" pitchFamily="49" charset="0"/>
              <a:buChar char="o"/>
            </a:pPr>
            <a:endParaRPr lang="lv-LV" dirty="0" smtClean="0"/>
          </a:p>
        </p:txBody>
      </p:sp>
    </p:spTree>
    <p:extLst>
      <p:ext uri="{BB962C8B-B14F-4D97-AF65-F5344CB8AC3E}">
        <p14:creationId xmlns:p14="http://schemas.microsoft.com/office/powerpoint/2010/main" val="53117810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fontScale="90000"/>
          </a:bodyPr>
          <a:lstStyle/>
          <a:p>
            <a:r>
              <a:rPr lang="lv-LV" sz="4000" dirty="0" smtClean="0">
                <a:solidFill>
                  <a:srgbClr val="C00000"/>
                </a:solidFill>
              </a:rPr>
              <a:t>MUZEJA KRITIKAS ATTĪSTĪBAS PROBLEMĀTIKA</a:t>
            </a:r>
            <a:endParaRPr lang="lv-LV" sz="4000" dirty="0">
              <a:solidFill>
                <a:srgbClr val="C00000"/>
              </a:solidFill>
            </a:endParaRPr>
          </a:p>
        </p:txBody>
      </p:sp>
      <p:sp>
        <p:nvSpPr>
          <p:cNvPr id="3" name="Satura vietturis 2"/>
          <p:cNvSpPr>
            <a:spLocks noGrp="1"/>
          </p:cNvSpPr>
          <p:nvPr>
            <p:ph idx="1"/>
          </p:nvPr>
        </p:nvSpPr>
        <p:spPr/>
        <p:txBody>
          <a:bodyPr>
            <a:normAutofit fontScale="92500" lnSpcReduction="10000"/>
          </a:bodyPr>
          <a:lstStyle/>
          <a:p>
            <a:pPr marL="0" lvl="0" indent="0">
              <a:buNone/>
            </a:pPr>
            <a:r>
              <a:rPr lang="lv-LV" b="1" dirty="0" smtClean="0"/>
              <a:t>Iespējamās rekomendācijas:</a:t>
            </a:r>
          </a:p>
          <a:p>
            <a:pPr lvl="0">
              <a:buFont typeface="Courier New" pitchFamily="49" charset="0"/>
              <a:buChar char="o"/>
            </a:pPr>
            <a:r>
              <a:rPr lang="lv-LV" dirty="0"/>
              <a:t>l</a:t>
            </a:r>
            <a:r>
              <a:rPr lang="lv-LV" dirty="0" smtClean="0"/>
              <a:t>abvēlības principa ievērošana </a:t>
            </a:r>
          </a:p>
          <a:p>
            <a:pPr lvl="0">
              <a:buFont typeface="Courier New" pitchFamily="49" charset="0"/>
              <a:buChar char="o"/>
            </a:pPr>
            <a:r>
              <a:rPr lang="lv-LV" dirty="0"/>
              <a:t>k</a:t>
            </a:r>
            <a:r>
              <a:rPr lang="lv-LV" dirty="0" smtClean="0"/>
              <a:t>orekta argumentācija</a:t>
            </a:r>
          </a:p>
          <a:p>
            <a:pPr lvl="0">
              <a:buFont typeface="Courier New" pitchFamily="49" charset="0"/>
              <a:buChar char="o"/>
            </a:pPr>
            <a:r>
              <a:rPr lang="lv-LV" dirty="0"/>
              <a:t>e</a:t>
            </a:r>
            <a:r>
              <a:rPr lang="lv-LV" dirty="0" smtClean="0"/>
              <a:t>lementāra situācijas izzināšana, </a:t>
            </a:r>
            <a:r>
              <a:rPr lang="lv-LV" dirty="0">
                <a:ea typeface="Arial"/>
                <a:cs typeface="Arial"/>
                <a:sym typeface="Arial"/>
              </a:rPr>
              <a:t>(piemēram, iesaistīto personu / pušu izvaicāšana, datu ievākšana un </a:t>
            </a:r>
            <a:r>
              <a:rPr lang="lv-LV" dirty="0" smtClean="0">
                <a:ea typeface="Arial"/>
                <a:cs typeface="Arial"/>
                <a:sym typeface="Arial"/>
              </a:rPr>
              <a:t>pārbaudīšana)</a:t>
            </a:r>
            <a:endParaRPr lang="lv-LV" dirty="0">
              <a:sym typeface="Arial"/>
            </a:endParaRPr>
          </a:p>
          <a:p>
            <a:pPr lvl="0">
              <a:buFont typeface="Courier New" pitchFamily="49" charset="0"/>
              <a:buChar char="o"/>
            </a:pPr>
            <a:r>
              <a:rPr lang="lv-LV" smtClean="0">
                <a:latin typeface="+mj-lt"/>
                <a:ea typeface="Arial"/>
                <a:cs typeface="Arial"/>
                <a:sym typeface="Arial"/>
              </a:rPr>
              <a:t>iepazīšanās </a:t>
            </a:r>
            <a:r>
              <a:rPr lang="lv-LV" dirty="0">
                <a:latin typeface="+mj-lt"/>
                <a:ea typeface="Arial"/>
                <a:cs typeface="Arial"/>
                <a:sym typeface="Arial"/>
              </a:rPr>
              <a:t>ar galvenajiem nozares </a:t>
            </a:r>
            <a:r>
              <a:rPr lang="lv-LV">
                <a:latin typeface="+mj-lt"/>
                <a:ea typeface="Arial"/>
                <a:cs typeface="Arial"/>
                <a:sym typeface="Arial"/>
              </a:rPr>
              <a:t>normatīvajiem </a:t>
            </a:r>
            <a:r>
              <a:rPr lang="lv-LV" smtClean="0">
                <a:latin typeface="+mj-lt"/>
                <a:ea typeface="Arial"/>
                <a:cs typeface="Arial"/>
                <a:sym typeface="Arial"/>
              </a:rPr>
              <a:t>aktiem</a:t>
            </a:r>
          </a:p>
          <a:p>
            <a:pPr lvl="0">
              <a:buFont typeface="Courier New" pitchFamily="49" charset="0"/>
              <a:buChar char="o"/>
            </a:pPr>
            <a:r>
              <a:rPr lang="lv-LV" smtClean="0">
                <a:solidFill>
                  <a:srgbClr val="C00000"/>
                </a:solidFill>
                <a:latin typeface="+mj-lt"/>
                <a:ea typeface="Arial"/>
                <a:cs typeface="Arial"/>
                <a:sym typeface="Arial"/>
              </a:rPr>
              <a:t>?</a:t>
            </a:r>
            <a:endParaRPr lang="lv-LV" dirty="0">
              <a:solidFill>
                <a:srgbClr val="C00000"/>
              </a:solidFill>
              <a:latin typeface="+mj-lt"/>
              <a:ea typeface="Arial"/>
              <a:cs typeface="Arial"/>
              <a:sym typeface="Arial"/>
            </a:endParaRPr>
          </a:p>
          <a:p>
            <a:pPr lvl="0">
              <a:buFont typeface="Courier New" pitchFamily="49" charset="0"/>
              <a:buChar char="o"/>
            </a:pPr>
            <a:endParaRPr lang="lv-LV" dirty="0" smtClean="0"/>
          </a:p>
        </p:txBody>
      </p:sp>
    </p:spTree>
    <p:extLst>
      <p:ext uri="{BB962C8B-B14F-4D97-AF65-F5344CB8AC3E}">
        <p14:creationId xmlns:p14="http://schemas.microsoft.com/office/powerpoint/2010/main" val="298495322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3212976"/>
            <a:ext cx="8229600" cy="1440160"/>
          </a:xfrm>
        </p:spPr>
        <p:txBody>
          <a:bodyPr/>
          <a:lstStyle/>
          <a:p>
            <a:r>
              <a:rPr lang="lv-LV" dirty="0" smtClean="0">
                <a:solidFill>
                  <a:srgbClr val="C00000"/>
                </a:solidFill>
              </a:rPr>
              <a:t>PALDIES PAR UZMANĪBU!</a:t>
            </a:r>
            <a:endParaRPr lang="lv-LV" dirty="0">
              <a:solidFill>
                <a:srgbClr val="C00000"/>
              </a:solidFill>
            </a:endParaRPr>
          </a:p>
        </p:txBody>
      </p:sp>
    </p:spTree>
    <p:extLst>
      <p:ext uri="{BB962C8B-B14F-4D97-AF65-F5344CB8AC3E}">
        <p14:creationId xmlns:p14="http://schemas.microsoft.com/office/powerpoint/2010/main" val="74598041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4294967295"/>
          </p:nvPr>
        </p:nvSpPr>
        <p:spPr>
          <a:xfrm>
            <a:off x="467544" y="1772816"/>
            <a:ext cx="8229600" cy="4425950"/>
          </a:xfrm>
        </p:spPr>
        <p:txBody>
          <a:bodyPr>
            <a:normAutofit/>
          </a:bodyPr>
          <a:lstStyle/>
          <a:p>
            <a:pPr marL="540000">
              <a:spcBef>
                <a:spcPts val="1200"/>
              </a:spcBef>
              <a:buFont typeface="Courier New" pitchFamily="49" charset="0"/>
              <a:buChar char="o"/>
            </a:pPr>
            <a:r>
              <a:rPr lang="lv-LV" sz="2800" b="1" dirty="0">
                <a:solidFill>
                  <a:srgbClr val="C00000"/>
                </a:solidFill>
              </a:rPr>
              <a:t>M</a:t>
            </a:r>
            <a:r>
              <a:rPr lang="lv-LV" sz="2800" b="1" dirty="0" smtClean="0">
                <a:solidFill>
                  <a:srgbClr val="C00000"/>
                </a:solidFill>
              </a:rPr>
              <a:t>uzeja kritikas tradīcijas – divas ievirzes</a:t>
            </a:r>
          </a:p>
          <a:p>
            <a:pPr marL="540000" indent="0">
              <a:spcBef>
                <a:spcPts val="1200"/>
              </a:spcBef>
              <a:buNone/>
            </a:pPr>
            <a:endParaRPr lang="lv-LV" sz="2800" b="1" dirty="0" smtClean="0">
              <a:solidFill>
                <a:srgbClr val="C00000"/>
              </a:solidFill>
            </a:endParaRPr>
          </a:p>
          <a:p>
            <a:pPr marL="540000">
              <a:spcBef>
                <a:spcPts val="1200"/>
              </a:spcBef>
              <a:buFont typeface="Courier New" pitchFamily="49" charset="0"/>
              <a:buChar char="o"/>
            </a:pPr>
            <a:r>
              <a:rPr lang="lv-LV" sz="2800" b="1" dirty="0" smtClean="0">
                <a:solidFill>
                  <a:srgbClr val="C00000"/>
                </a:solidFill>
              </a:rPr>
              <a:t>Ceļā uz muzeja kritikas definīciju</a:t>
            </a:r>
          </a:p>
          <a:p>
            <a:pPr marL="540000" indent="0">
              <a:spcBef>
                <a:spcPts val="1200"/>
              </a:spcBef>
              <a:buNone/>
            </a:pPr>
            <a:endParaRPr lang="lv-LV" sz="2800" b="1" dirty="0" smtClean="0">
              <a:solidFill>
                <a:srgbClr val="C00000"/>
              </a:solidFill>
            </a:endParaRPr>
          </a:p>
          <a:p>
            <a:pPr marL="540000">
              <a:spcBef>
                <a:spcPts val="1200"/>
              </a:spcBef>
              <a:buFont typeface="Courier New" pitchFamily="49" charset="0"/>
              <a:buChar char="o"/>
            </a:pPr>
            <a:r>
              <a:rPr lang="lv-LV" sz="2800" b="1" dirty="0" smtClean="0">
                <a:solidFill>
                  <a:srgbClr val="C00000"/>
                </a:solidFill>
              </a:rPr>
              <a:t>Muzeja kritikas attīstības problemātika</a:t>
            </a:r>
          </a:p>
          <a:p>
            <a:pPr marL="0" indent="0">
              <a:buNone/>
            </a:pPr>
            <a:r>
              <a:rPr lang="lv-LV" sz="2800" dirty="0" smtClean="0"/>
              <a:t> </a:t>
            </a:r>
          </a:p>
        </p:txBody>
      </p:sp>
    </p:spTree>
    <p:extLst>
      <p:ext uri="{BB962C8B-B14F-4D97-AF65-F5344CB8AC3E}">
        <p14:creationId xmlns:p14="http://schemas.microsoft.com/office/powerpoint/2010/main" val="149974808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4000" dirty="0" smtClean="0">
                <a:solidFill>
                  <a:srgbClr val="C00000"/>
                </a:solidFill>
              </a:rPr>
              <a:t>MUZEJA KRITIKAS TRADĪCIJAS</a:t>
            </a:r>
            <a:endParaRPr lang="lv-LV" sz="4000" dirty="0">
              <a:solidFill>
                <a:srgbClr val="C00000"/>
              </a:solidFill>
            </a:endParaRPr>
          </a:p>
        </p:txBody>
      </p:sp>
      <p:sp>
        <p:nvSpPr>
          <p:cNvPr id="3" name="Satura vietturis 2"/>
          <p:cNvSpPr>
            <a:spLocks noGrp="1"/>
          </p:cNvSpPr>
          <p:nvPr>
            <p:ph idx="1"/>
          </p:nvPr>
        </p:nvSpPr>
        <p:spPr/>
        <p:txBody>
          <a:bodyPr>
            <a:normAutofit lnSpcReduction="10000"/>
          </a:bodyPr>
          <a:lstStyle/>
          <a:p>
            <a:pPr>
              <a:buFont typeface="Courier New" pitchFamily="49" charset="0"/>
              <a:buChar char="o"/>
            </a:pPr>
            <a:r>
              <a:rPr lang="lv-LV" sz="2800" dirty="0" smtClean="0"/>
              <a:t>Muzeja kritikas rašanās saistīta ar </a:t>
            </a:r>
            <a:r>
              <a:rPr lang="lv-LV" sz="2800" b="1" dirty="0" smtClean="0"/>
              <a:t>sabiedrībai pieejama muzeja</a:t>
            </a:r>
            <a:r>
              <a:rPr lang="lv-LV" sz="2800" dirty="0" smtClean="0"/>
              <a:t> rašanos </a:t>
            </a:r>
            <a:r>
              <a:rPr lang="lv-LV" sz="2800" b="1" dirty="0" smtClean="0"/>
              <a:t> </a:t>
            </a:r>
            <a:r>
              <a:rPr lang="lv-LV" sz="2800" dirty="0" smtClean="0"/>
              <a:t>–  veidojas publiskas </a:t>
            </a:r>
            <a:r>
              <a:rPr lang="lv-LV" sz="2800" dirty="0"/>
              <a:t>diskusijas </a:t>
            </a:r>
            <a:r>
              <a:rPr lang="lv-LV" sz="2800" dirty="0" smtClean="0"/>
              <a:t>par dažādiem muzealizācijas un  muzejiskā </a:t>
            </a:r>
            <a:r>
              <a:rPr lang="lv-LV" sz="2800" dirty="0"/>
              <a:t>darba </a:t>
            </a:r>
            <a:r>
              <a:rPr lang="lv-LV" sz="2800" dirty="0" smtClean="0"/>
              <a:t>aspektiem</a:t>
            </a:r>
          </a:p>
          <a:p>
            <a:pPr>
              <a:buFont typeface="Courier New" pitchFamily="49" charset="0"/>
              <a:buChar char="o"/>
            </a:pPr>
            <a:r>
              <a:rPr lang="lv-LV" sz="2800" dirty="0" smtClean="0"/>
              <a:t>Pirmie muzeja kritiķi – </a:t>
            </a:r>
            <a:r>
              <a:rPr lang="lv-LV" sz="2800" b="1" dirty="0" smtClean="0"/>
              <a:t>lielākoties citu jomu speciālisti; muzeju apmeklētāji</a:t>
            </a:r>
            <a:r>
              <a:rPr lang="lv-LV" sz="2800" dirty="0" smtClean="0"/>
              <a:t>, kuriem piemīt noteikta kompetence kādā radniecīgā nozarē</a:t>
            </a:r>
          </a:p>
          <a:p>
            <a:pPr>
              <a:buFont typeface="Courier New" pitchFamily="49" charset="0"/>
              <a:buChar char="o"/>
            </a:pPr>
            <a:r>
              <a:rPr lang="lv-LV" sz="2800" dirty="0" smtClean="0"/>
              <a:t> Muzeja kritikas </a:t>
            </a:r>
            <a:r>
              <a:rPr lang="lv-LV" sz="2800" b="1" dirty="0" smtClean="0"/>
              <a:t>divi vektori</a:t>
            </a:r>
            <a:r>
              <a:rPr lang="lv-LV" sz="2800" dirty="0" smtClean="0"/>
              <a:t>: </a:t>
            </a:r>
          </a:p>
          <a:p>
            <a:pPr marL="0" indent="0">
              <a:buNone/>
            </a:pPr>
            <a:r>
              <a:rPr lang="lv-LV" sz="2800" i="1" dirty="0" smtClean="0"/>
              <a:t>konservatīvisms – akcentē ierobežojumu noteikšanu</a:t>
            </a:r>
            <a:r>
              <a:rPr lang="lv-LV" sz="2800" dirty="0" smtClean="0"/>
              <a:t> </a:t>
            </a:r>
          </a:p>
          <a:p>
            <a:pPr>
              <a:buNone/>
            </a:pPr>
            <a:r>
              <a:rPr lang="lv-LV" sz="2800" i="1" dirty="0" smtClean="0"/>
              <a:t>demokrātiskums  </a:t>
            </a:r>
            <a:r>
              <a:rPr lang="lv-LV" sz="2800" dirty="0" smtClean="0"/>
              <a:t>– </a:t>
            </a:r>
            <a:r>
              <a:rPr lang="lv-LV" sz="2800" i="1" dirty="0" smtClean="0"/>
              <a:t>akcentē ierobežojumu atcelšanu</a:t>
            </a:r>
          </a:p>
          <a:p>
            <a:pPr>
              <a:buNone/>
            </a:pPr>
            <a:endParaRPr lang="lv-LV" sz="2800" i="1" dirty="0"/>
          </a:p>
        </p:txBody>
      </p:sp>
    </p:spTree>
    <p:extLst>
      <p:ext uri="{BB962C8B-B14F-4D97-AF65-F5344CB8AC3E}">
        <p14:creationId xmlns:p14="http://schemas.microsoft.com/office/powerpoint/2010/main" val="231463094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4000" dirty="0" smtClean="0">
                <a:solidFill>
                  <a:srgbClr val="C00000"/>
                </a:solidFill>
              </a:rPr>
              <a:t>MUZEJA KRITIKAS TRADĪCIJAS</a:t>
            </a:r>
            <a:endParaRPr lang="lv-LV" sz="4000" dirty="0">
              <a:solidFill>
                <a:srgbClr val="C00000"/>
              </a:solidFill>
            </a:endParaRPr>
          </a:p>
        </p:txBody>
      </p:sp>
      <p:sp>
        <p:nvSpPr>
          <p:cNvPr id="3" name="Satura vietturis 2"/>
          <p:cNvSpPr>
            <a:spLocks noGrp="1"/>
          </p:cNvSpPr>
          <p:nvPr>
            <p:ph idx="1"/>
          </p:nvPr>
        </p:nvSpPr>
        <p:spPr/>
        <p:txBody>
          <a:bodyPr>
            <a:normAutofit/>
          </a:bodyPr>
          <a:lstStyle/>
          <a:p>
            <a:pPr marL="0" indent="0">
              <a:buNone/>
            </a:pPr>
            <a:r>
              <a:rPr lang="lv-LV" sz="2800" b="1" dirty="0" smtClean="0"/>
              <a:t>Ierobežojumus atbalstošā jeb konservatīvā:</a:t>
            </a:r>
          </a:p>
          <a:p>
            <a:pPr>
              <a:buFont typeface="Courier New" pitchFamily="49" charset="0"/>
              <a:buChar char="o"/>
            </a:pPr>
            <a:r>
              <a:rPr lang="lv-LV" sz="2800" dirty="0" smtClean="0"/>
              <a:t>Skeptiska attiecībā uz muzeja pieejamības paplašināšanu</a:t>
            </a:r>
          </a:p>
          <a:p>
            <a:pPr>
              <a:buFont typeface="Courier New" pitchFamily="49" charset="0"/>
              <a:buChar char="o"/>
            </a:pPr>
            <a:r>
              <a:rPr lang="lv-LV" sz="2800" dirty="0" smtClean="0"/>
              <a:t>Uzsver ekspertu jeb lietpratēju lomu muzeja darbā</a:t>
            </a:r>
          </a:p>
          <a:p>
            <a:pPr>
              <a:buFont typeface="Courier New" pitchFamily="49" charset="0"/>
              <a:buChar char="o"/>
            </a:pPr>
            <a:r>
              <a:rPr lang="lv-LV" sz="2800" dirty="0" smtClean="0"/>
              <a:t>Akcentē nepieciešamību saglabāt priekšmetus to vietas, ainaviskajā, arhitektūras kontekstā jeb </a:t>
            </a:r>
            <a:r>
              <a:rPr lang="lv-LV" sz="2800" i="1" dirty="0" smtClean="0"/>
              <a:t>in situ</a:t>
            </a:r>
          </a:p>
          <a:p>
            <a:pPr>
              <a:buFont typeface="Courier New" pitchFamily="49" charset="0"/>
              <a:buChar char="o"/>
            </a:pPr>
            <a:r>
              <a:rPr lang="lv-LV" sz="2800" dirty="0" smtClean="0"/>
              <a:t>Nenoliedz muzeja krājuma nozīmi izglītības procesā, taču skeptiska par to kā resursu preču ražošanai vai izklaidei</a:t>
            </a:r>
            <a:endParaRPr lang="lv-LV" sz="2800" dirty="0"/>
          </a:p>
        </p:txBody>
      </p:sp>
    </p:spTree>
    <p:extLst>
      <p:ext uri="{BB962C8B-B14F-4D97-AF65-F5344CB8AC3E}">
        <p14:creationId xmlns:p14="http://schemas.microsoft.com/office/powerpoint/2010/main" val="267562657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4000" dirty="0" smtClean="0">
                <a:solidFill>
                  <a:srgbClr val="C00000"/>
                </a:solidFill>
              </a:rPr>
              <a:t>MUZEJA KRITIKAS TRADĪCIJAS</a:t>
            </a:r>
            <a:endParaRPr lang="lv-LV" sz="4000" dirty="0">
              <a:solidFill>
                <a:srgbClr val="C00000"/>
              </a:solidFill>
            </a:endParaRPr>
          </a:p>
        </p:txBody>
      </p:sp>
      <p:sp>
        <p:nvSpPr>
          <p:cNvPr id="3" name="Satura vietturis 2"/>
          <p:cNvSpPr>
            <a:spLocks noGrp="1"/>
          </p:cNvSpPr>
          <p:nvPr>
            <p:ph idx="1"/>
          </p:nvPr>
        </p:nvSpPr>
        <p:spPr/>
        <p:txBody>
          <a:bodyPr>
            <a:normAutofit/>
          </a:bodyPr>
          <a:lstStyle/>
          <a:p>
            <a:pPr marL="0" indent="0">
              <a:buNone/>
            </a:pPr>
            <a:r>
              <a:rPr lang="lv-LV" sz="2800" b="1" dirty="0" smtClean="0"/>
              <a:t>Ierobežojumus atceļošā jeb demokratizējošā:</a:t>
            </a:r>
          </a:p>
          <a:p>
            <a:pPr>
              <a:buFont typeface="Courier New" pitchFamily="49" charset="0"/>
              <a:buChar char="o"/>
            </a:pPr>
            <a:r>
              <a:rPr lang="lv-LV" sz="2800" dirty="0" smtClean="0"/>
              <a:t>Prasa paplašināt muzealizācijas robežas, iekļaujot līdz šim marginalizētas tēmas vai liecības</a:t>
            </a:r>
          </a:p>
          <a:p>
            <a:pPr>
              <a:buFont typeface="Courier New" pitchFamily="49" charset="0"/>
              <a:buChar char="o"/>
            </a:pPr>
            <a:r>
              <a:rPr lang="lv-LV" sz="2800" dirty="0" smtClean="0"/>
              <a:t>Nodrošināt muzeja pieejamību plašākai sabiedrības daļai, dažādām grupām</a:t>
            </a:r>
          </a:p>
          <a:p>
            <a:pPr>
              <a:buFont typeface="Courier New" pitchFamily="49" charset="0"/>
              <a:buChar char="o"/>
            </a:pPr>
            <a:r>
              <a:rPr lang="lv-LV" sz="2800" dirty="0" smtClean="0"/>
              <a:t>Uztver muzeju kā institūciju ar potenciālu sabiedrības izglītošanai, sociālu pārmaiņu veicināšanai, bet arī nevairās komercializācijas</a:t>
            </a:r>
            <a:endParaRPr lang="lv-LV" sz="2800" i="1" dirty="0" smtClean="0"/>
          </a:p>
        </p:txBody>
      </p:sp>
    </p:spTree>
    <p:extLst>
      <p:ext uri="{BB962C8B-B14F-4D97-AF65-F5344CB8AC3E}">
        <p14:creationId xmlns:p14="http://schemas.microsoft.com/office/powerpoint/2010/main" val="205342769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4000" dirty="0" smtClean="0">
                <a:solidFill>
                  <a:srgbClr val="C00000"/>
                </a:solidFill>
              </a:rPr>
              <a:t>CEĻĀ UZ MUZEJA KRITIKAS DEFINĪCIJU</a:t>
            </a:r>
            <a:endParaRPr lang="lv-LV" sz="4000" dirty="0">
              <a:solidFill>
                <a:srgbClr val="C00000"/>
              </a:solidFill>
            </a:endParaRPr>
          </a:p>
        </p:txBody>
      </p:sp>
      <p:sp>
        <p:nvSpPr>
          <p:cNvPr id="3" name="Satura vietturis 2"/>
          <p:cNvSpPr>
            <a:spLocks noGrp="1"/>
          </p:cNvSpPr>
          <p:nvPr>
            <p:ph idx="1"/>
          </p:nvPr>
        </p:nvSpPr>
        <p:spPr/>
        <p:txBody>
          <a:bodyPr>
            <a:normAutofit/>
          </a:bodyPr>
          <a:lstStyle/>
          <a:p>
            <a:pPr marL="0" lvl="0" indent="0">
              <a:buNone/>
            </a:pPr>
            <a:r>
              <a:rPr lang="lv-LV" b="1" dirty="0" smtClean="0"/>
              <a:t>Biežāk lietotie jēdzieni: </a:t>
            </a:r>
          </a:p>
          <a:p>
            <a:pPr lvl="0">
              <a:buFont typeface="Courier New" pitchFamily="49" charset="0"/>
              <a:buChar char="o"/>
            </a:pPr>
            <a:r>
              <a:rPr lang="lv-LV" dirty="0" smtClean="0"/>
              <a:t>Muzeja kritika</a:t>
            </a:r>
          </a:p>
          <a:p>
            <a:pPr lvl="0">
              <a:buFont typeface="Courier New" pitchFamily="49" charset="0"/>
              <a:buChar char="o"/>
            </a:pPr>
            <a:r>
              <a:rPr lang="lv-LV" dirty="0" smtClean="0"/>
              <a:t>Muzeju kritika</a:t>
            </a:r>
          </a:p>
          <a:p>
            <a:pPr lvl="0">
              <a:buFont typeface="Courier New" pitchFamily="49" charset="0"/>
              <a:buChar char="o"/>
            </a:pPr>
            <a:r>
              <a:rPr lang="lv-LV" dirty="0" smtClean="0"/>
              <a:t>Muzejkritiskā doma</a:t>
            </a:r>
          </a:p>
          <a:p>
            <a:pPr lvl="0">
              <a:buFont typeface="Courier New" pitchFamily="49" charset="0"/>
              <a:buChar char="o"/>
            </a:pPr>
            <a:endParaRPr lang="lv-LV" dirty="0" smtClean="0"/>
          </a:p>
          <a:p>
            <a:pPr lvl="0">
              <a:buFont typeface="Courier New" pitchFamily="49" charset="0"/>
              <a:buChar char="o"/>
            </a:pPr>
            <a:endParaRPr lang="lv-LV" dirty="0" smtClean="0"/>
          </a:p>
        </p:txBody>
      </p:sp>
    </p:spTree>
    <p:extLst>
      <p:ext uri="{BB962C8B-B14F-4D97-AF65-F5344CB8AC3E}">
        <p14:creationId xmlns:p14="http://schemas.microsoft.com/office/powerpoint/2010/main" val="62990935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4000" dirty="0">
                <a:solidFill>
                  <a:srgbClr val="C00000"/>
                </a:solidFill>
              </a:rPr>
              <a:t>CEĻĀ UZ MUZEJA KRITIKAS DEFINĪCIJU</a:t>
            </a:r>
            <a:endParaRPr lang="lv-LV" sz="4000" dirty="0">
              <a:solidFill>
                <a:schemeClr val="accent3">
                  <a:lumMod val="75000"/>
                </a:schemeClr>
              </a:solidFill>
            </a:endParaRPr>
          </a:p>
        </p:txBody>
      </p:sp>
      <p:sp>
        <p:nvSpPr>
          <p:cNvPr id="3" name="Satura vietturis 2"/>
          <p:cNvSpPr>
            <a:spLocks noGrp="1"/>
          </p:cNvSpPr>
          <p:nvPr>
            <p:ph idx="1"/>
          </p:nvPr>
        </p:nvSpPr>
        <p:spPr/>
        <p:txBody>
          <a:bodyPr>
            <a:normAutofit fontScale="92500" lnSpcReduction="10000"/>
          </a:bodyPr>
          <a:lstStyle/>
          <a:p>
            <a:pPr>
              <a:buNone/>
            </a:pPr>
            <a:r>
              <a:rPr lang="lv-LV" b="1" dirty="0" smtClean="0"/>
              <a:t>Ne tikai muzeja bet arī mākslu kritikai raksturīgs:</a:t>
            </a:r>
          </a:p>
          <a:p>
            <a:pPr>
              <a:buFont typeface="Courier New" pitchFamily="49" charset="0"/>
              <a:buChar char="o"/>
            </a:pPr>
            <a:r>
              <a:rPr lang="lv-LV" dirty="0" smtClean="0"/>
              <a:t>Kritisks diskurss (atšķirībā no aprakstoša diskursa)</a:t>
            </a:r>
          </a:p>
          <a:p>
            <a:pPr>
              <a:buFont typeface="Courier New" pitchFamily="49" charset="0"/>
              <a:buChar char="o"/>
            </a:pPr>
            <a:r>
              <a:rPr lang="lv-LV" dirty="0" smtClean="0"/>
              <a:t>Publisks diskurss (norisinās publiskajā, mediju telpā, nevis, piemēram, virtuvē)</a:t>
            </a:r>
          </a:p>
          <a:p>
            <a:pPr>
              <a:buFont typeface="Courier New" pitchFamily="49" charset="0"/>
              <a:buChar char="o"/>
            </a:pPr>
            <a:r>
              <a:rPr lang="lv-LV" dirty="0" smtClean="0"/>
              <a:t>Nav tiešas kontroles vai tiešas pārraudzības mehānisms</a:t>
            </a:r>
          </a:p>
          <a:p>
            <a:pPr>
              <a:buFont typeface="Courier New" pitchFamily="49" charset="0"/>
              <a:buChar char="o"/>
            </a:pPr>
            <a:r>
              <a:rPr lang="lv-LV" dirty="0" smtClean="0"/>
              <a:t>Muzeja kritika ir process (pastāvīga polemika nevis tās rezultāti; arī šie rezultāti – raksti, diskusijas, intervijas u.tml. veido procesa daļu.)</a:t>
            </a:r>
            <a:endParaRPr lang="lv-LV" dirty="0"/>
          </a:p>
        </p:txBody>
      </p:sp>
    </p:spTree>
    <p:extLst>
      <p:ext uri="{BB962C8B-B14F-4D97-AF65-F5344CB8AC3E}">
        <p14:creationId xmlns:p14="http://schemas.microsoft.com/office/powerpoint/2010/main" val="231463094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4000" dirty="0">
                <a:solidFill>
                  <a:srgbClr val="C00000"/>
                </a:solidFill>
              </a:rPr>
              <a:t>CEĻĀ UZ MUZEJA KRITIKAS DEFINĪCIJU</a:t>
            </a:r>
            <a:endParaRPr lang="lv-LV" sz="4000" dirty="0">
              <a:solidFill>
                <a:schemeClr val="accent3">
                  <a:lumMod val="75000"/>
                </a:schemeClr>
              </a:solidFill>
            </a:endParaRPr>
          </a:p>
        </p:txBody>
      </p:sp>
      <p:sp>
        <p:nvSpPr>
          <p:cNvPr id="3" name="Satura vietturis 2"/>
          <p:cNvSpPr>
            <a:spLocks noGrp="1"/>
          </p:cNvSpPr>
          <p:nvPr>
            <p:ph idx="1"/>
          </p:nvPr>
        </p:nvSpPr>
        <p:spPr/>
        <p:txBody>
          <a:bodyPr>
            <a:normAutofit/>
          </a:bodyPr>
          <a:lstStyle/>
          <a:p>
            <a:pPr marL="0" indent="0">
              <a:buNone/>
            </a:pPr>
            <a:endParaRPr lang="lv-LV" sz="2800" dirty="0" smtClean="0"/>
          </a:p>
          <a:p>
            <a:pPr marL="0" indent="0">
              <a:buNone/>
            </a:pPr>
            <a:r>
              <a:rPr lang="lv-LV" sz="3600" b="1" dirty="0" smtClean="0"/>
              <a:t>Kritika – </a:t>
            </a:r>
          </a:p>
          <a:p>
            <a:pPr marL="0" indent="0">
              <a:buNone/>
            </a:pPr>
            <a:r>
              <a:rPr lang="lv-LV" sz="3600" b="1" dirty="0" smtClean="0"/>
              <a:t>spriešana par [kāda/-u] sasniegumiem un neveiksmēm </a:t>
            </a:r>
          </a:p>
          <a:p>
            <a:pPr marL="0" indent="0">
              <a:buNone/>
            </a:pPr>
            <a:r>
              <a:rPr lang="lv-LV" sz="3600" b="1" dirty="0" smtClean="0"/>
              <a:t>ar mērķi analizēt, vērtēt, </a:t>
            </a:r>
          </a:p>
          <a:p>
            <a:pPr marL="0" indent="0">
              <a:buNone/>
            </a:pPr>
            <a:r>
              <a:rPr lang="lv-LV" sz="3600" b="1" dirty="0" smtClean="0"/>
              <a:t>veicināt uzlabojumus un panākt attīstību</a:t>
            </a:r>
          </a:p>
          <a:p>
            <a:pPr marL="0" indent="0">
              <a:buNone/>
            </a:pPr>
            <a:endParaRPr lang="lv-LV" dirty="0"/>
          </a:p>
        </p:txBody>
      </p:sp>
    </p:spTree>
    <p:extLst>
      <p:ext uri="{BB962C8B-B14F-4D97-AF65-F5344CB8AC3E}">
        <p14:creationId xmlns:p14="http://schemas.microsoft.com/office/powerpoint/2010/main" val="349008975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a:bodyPr>
          <a:lstStyle/>
          <a:p>
            <a:r>
              <a:rPr lang="lv-LV" sz="4000" dirty="0">
                <a:solidFill>
                  <a:srgbClr val="C00000"/>
                </a:solidFill>
              </a:rPr>
              <a:t>CEĻĀ UZ MUZEJA KRITIKAS DEFINĪCIJU</a:t>
            </a:r>
            <a:endParaRPr lang="lv-LV" sz="4000" dirty="0">
              <a:solidFill>
                <a:schemeClr val="accent3">
                  <a:lumMod val="75000"/>
                </a:schemeClr>
              </a:solidFill>
            </a:endParaRPr>
          </a:p>
        </p:txBody>
      </p:sp>
      <p:sp>
        <p:nvSpPr>
          <p:cNvPr id="3" name="Satura vietturis 2"/>
          <p:cNvSpPr>
            <a:spLocks noGrp="1"/>
          </p:cNvSpPr>
          <p:nvPr>
            <p:ph idx="1"/>
          </p:nvPr>
        </p:nvSpPr>
        <p:spPr/>
        <p:txBody>
          <a:bodyPr>
            <a:normAutofit fontScale="85000" lnSpcReduction="20000"/>
          </a:bodyPr>
          <a:lstStyle/>
          <a:p>
            <a:pPr>
              <a:buNone/>
            </a:pPr>
            <a:r>
              <a:rPr lang="lv-LV" b="1" dirty="0" smtClean="0"/>
              <a:t>Kas ir muzeja kritikas redzeslokā:</a:t>
            </a:r>
          </a:p>
          <a:p>
            <a:pPr>
              <a:buFont typeface="Courier New" pitchFamily="49" charset="0"/>
              <a:buChar char="o"/>
            </a:pPr>
            <a:r>
              <a:rPr lang="lv-LV" dirty="0"/>
              <a:t>m</a:t>
            </a:r>
            <a:r>
              <a:rPr lang="lv-LV" dirty="0" smtClean="0"/>
              <a:t>uzeju komunikācijas rezultāti un apmeklētāju/lietotāju vērtējums</a:t>
            </a:r>
          </a:p>
          <a:p>
            <a:pPr>
              <a:buFont typeface="Courier New" pitchFamily="49" charset="0"/>
              <a:buChar char="o"/>
            </a:pPr>
            <a:r>
              <a:rPr lang="lv-LV" dirty="0" smtClean="0"/>
              <a:t>vēsturiskais, sociālais, vides konteksts</a:t>
            </a:r>
          </a:p>
          <a:p>
            <a:pPr>
              <a:buFont typeface="Courier New" pitchFamily="49" charset="0"/>
              <a:buChar char="o"/>
            </a:pPr>
            <a:r>
              <a:rPr lang="lv-LV" dirty="0"/>
              <a:t>p</a:t>
            </a:r>
            <a:r>
              <a:rPr lang="lv-LV" dirty="0" smtClean="0"/>
              <a:t>ieejamība un pakalpojumu kvalitāte</a:t>
            </a:r>
          </a:p>
          <a:p>
            <a:pPr>
              <a:buFont typeface="Courier New" pitchFamily="49" charset="0"/>
              <a:buChar char="o"/>
            </a:pPr>
            <a:r>
              <a:rPr lang="lv-LV" dirty="0" smtClean="0"/>
              <a:t>organizatoriskās formas</a:t>
            </a:r>
          </a:p>
          <a:p>
            <a:pPr>
              <a:buFont typeface="Courier New" pitchFamily="49" charset="0"/>
              <a:buChar char="o"/>
            </a:pPr>
            <a:r>
              <a:rPr lang="lv-LV" dirty="0" smtClean="0"/>
              <a:t>telpiskais izvietojums un arhitektūra</a:t>
            </a:r>
          </a:p>
          <a:p>
            <a:pPr>
              <a:buFont typeface="Courier New" pitchFamily="49" charset="0"/>
              <a:buChar char="o"/>
            </a:pPr>
            <a:r>
              <a:rPr lang="lv-LV" dirty="0" smtClean="0"/>
              <a:t>ekspozīciju un izstāžu politika, konceptuālais un estētiskais veidols</a:t>
            </a:r>
          </a:p>
          <a:p>
            <a:pPr>
              <a:buFont typeface="Courier New" pitchFamily="49" charset="0"/>
              <a:buChar char="o"/>
            </a:pPr>
            <a:r>
              <a:rPr lang="lv-LV" dirty="0" smtClean="0"/>
              <a:t>krājuma veidošanas politika</a:t>
            </a:r>
          </a:p>
          <a:p>
            <a:pPr>
              <a:buFont typeface="Courier New" pitchFamily="49" charset="0"/>
              <a:buChar char="o"/>
            </a:pPr>
            <a:r>
              <a:rPr lang="lv-LV" dirty="0" smtClean="0">
                <a:solidFill>
                  <a:srgbClr val="FF0000"/>
                </a:solidFill>
              </a:rPr>
              <a:t>?</a:t>
            </a:r>
          </a:p>
        </p:txBody>
      </p:sp>
    </p:spTree>
    <p:extLst>
      <p:ext uri="{BB962C8B-B14F-4D97-AF65-F5344CB8AC3E}">
        <p14:creationId xmlns:p14="http://schemas.microsoft.com/office/powerpoint/2010/main" val="231463094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dizains">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dizains">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dizains">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2567</TotalTime>
  <Words>1550</Words>
  <Application>Microsoft Macintosh PowerPoint</Application>
  <PresentationFormat>On-screen Show (4:3)</PresentationFormat>
  <Paragraphs>114</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dizains</vt:lpstr>
      <vt:lpstr> MUZEJA KRITIKA-  TRADĪCIJAS, NOTEIKSMES UN ATTĪSTĪBA    </vt:lpstr>
      <vt:lpstr>PowerPoint Presentation</vt:lpstr>
      <vt:lpstr>MUZEJA KRITIKAS TRADĪCIJAS</vt:lpstr>
      <vt:lpstr>MUZEJA KRITIKAS TRADĪCIJAS</vt:lpstr>
      <vt:lpstr>MUZEJA KRITIKAS TRADĪCIJAS</vt:lpstr>
      <vt:lpstr>CEĻĀ UZ MUZEJA KRITIKAS DEFINĪCIJU</vt:lpstr>
      <vt:lpstr>CEĻĀ UZ MUZEJA KRITIKAS DEFINĪCIJU</vt:lpstr>
      <vt:lpstr>CEĻĀ UZ MUZEJA KRITIKAS DEFINĪCIJU</vt:lpstr>
      <vt:lpstr>CEĻĀ UZ MUZEJA KRITIKAS DEFINĪCIJU</vt:lpstr>
      <vt:lpstr>CEĻĀ UZ MUZEJA KRITIKAS DEFINĪCIJU</vt:lpstr>
      <vt:lpstr>CEĻĀ UZ MUZEJA KRITIKAS DEFINĪCIJU</vt:lpstr>
      <vt:lpstr>MUZEJA KRITIKAS ATTĪSTĪBAS PROBLEMĀTIKA</vt:lpstr>
      <vt:lpstr>MUZEJA KRITIKAS ATTĪSTĪBAS PROBLEMĀTIKA</vt:lpstr>
      <vt:lpstr>PALDIES PAR UZMANĪBU!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Maras dikis</dc:creator>
  <cp:lastModifiedBy>Iveta Gudakovska</cp:lastModifiedBy>
  <cp:revision>162</cp:revision>
  <dcterms:created xsi:type="dcterms:W3CDTF">2012-03-13T18:35:40Z</dcterms:created>
  <dcterms:modified xsi:type="dcterms:W3CDTF">2018-02-08T11:30:15Z</dcterms:modified>
</cp:coreProperties>
</file>